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1223" r:id="rId5"/>
    <p:sldId id="1192" r:id="rId6"/>
    <p:sldId id="1193" r:id="rId7"/>
    <p:sldId id="1222" r:id="rId8"/>
    <p:sldId id="1194" r:id="rId9"/>
    <p:sldId id="1224" r:id="rId10"/>
    <p:sldId id="1196" r:id="rId11"/>
    <p:sldId id="1218" r:id="rId12"/>
    <p:sldId id="1197" r:id="rId13"/>
    <p:sldId id="1198" r:id="rId14"/>
    <p:sldId id="1199" r:id="rId15"/>
    <p:sldId id="1200" r:id="rId16"/>
    <p:sldId id="1201" r:id="rId17"/>
    <p:sldId id="1220" r:id="rId18"/>
    <p:sldId id="1202" r:id="rId19"/>
    <p:sldId id="1225" r:id="rId20"/>
    <p:sldId id="1204" r:id="rId21"/>
    <p:sldId id="1205" r:id="rId22"/>
    <p:sldId id="1219" r:id="rId23"/>
    <p:sldId id="1207" r:id="rId24"/>
    <p:sldId id="1208" r:id="rId25"/>
    <p:sldId id="1209" r:id="rId26"/>
    <p:sldId id="1221" r:id="rId27"/>
    <p:sldId id="1210" r:id="rId28"/>
    <p:sldId id="1212" r:id="rId29"/>
    <p:sldId id="1206" r:id="rId30"/>
    <p:sldId id="1214" r:id="rId31"/>
    <p:sldId id="1215" r:id="rId32"/>
    <p:sldId id="1216" r:id="rId33"/>
    <p:sldId id="1217" r:id="rId34"/>
  </p:sldIdLst>
  <p:sldSz cx="9906000" cy="6858000" type="A4"/>
  <p:notesSz cx="6797675" cy="9928225"/>
  <p:defaultTextStyle>
    <a:defPPr>
      <a:defRPr lang="en-GB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pos="2164" userDrawn="1">
          <p15:clr>
            <a:srgbClr val="A4A3A4"/>
          </p15:clr>
        </p15:guide>
        <p15:guide id="4" pos="211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786"/>
    <a:srgbClr val="32927D"/>
    <a:srgbClr val="3AAA92"/>
    <a:srgbClr val="F2F2F2"/>
    <a:srgbClr val="DDDDDD"/>
    <a:srgbClr val="FF0000"/>
    <a:srgbClr val="D8EBD1"/>
    <a:srgbClr val="0099FF"/>
    <a:srgbClr val="00CCFF"/>
    <a:srgbClr val="77B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5260" autoAdjust="0"/>
  </p:normalViewPr>
  <p:slideViewPr>
    <p:cSldViewPr snapToGrid="0">
      <p:cViewPr varScale="1">
        <p:scale>
          <a:sx n="64" d="100"/>
          <a:sy n="64" d="100"/>
        </p:scale>
        <p:origin x="1400" y="4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712" y="1440"/>
      </p:cViewPr>
      <p:guideLst>
        <p:guide orient="horz" pos="3126"/>
        <p:guide pos="2140"/>
        <p:guide pos="2164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Lankmans (TME)" userId="f4de60ba-d791-46ff-9fe6-2bd0e669f777" providerId="ADAL" clId="{66BF6128-8155-4266-B8FE-F20F88597DC0}"/>
    <pc:docChg chg="custSel delSld modSld modMainMaster">
      <pc:chgData name="Olivier Lankmans (TME)" userId="f4de60ba-d791-46ff-9fe6-2bd0e669f777" providerId="ADAL" clId="{66BF6128-8155-4266-B8FE-F20F88597DC0}" dt="2020-04-20T07:27:58.480" v="23" actId="1076"/>
      <pc:docMkLst>
        <pc:docMk/>
      </pc:docMkLst>
      <pc:sldChg chg="del">
        <pc:chgData name="Olivier Lankmans (TME)" userId="f4de60ba-d791-46ff-9fe6-2bd0e669f777" providerId="ADAL" clId="{66BF6128-8155-4266-B8FE-F20F88597DC0}" dt="2020-04-20T07:26:29.582" v="2" actId="2696"/>
        <pc:sldMkLst>
          <pc:docMk/>
          <pc:sldMk cId="3571805277" sldId="1191"/>
        </pc:sldMkLst>
      </pc:sldChg>
      <pc:sldChg chg="delSp modSp">
        <pc:chgData name="Olivier Lankmans (TME)" userId="f4de60ba-d791-46ff-9fe6-2bd0e669f777" providerId="ADAL" clId="{66BF6128-8155-4266-B8FE-F20F88597DC0}" dt="2020-04-20T07:27:58.480" v="23" actId="1076"/>
        <pc:sldMkLst>
          <pc:docMk/>
          <pc:sldMk cId="1333390749" sldId="1201"/>
        </pc:sldMkLst>
        <pc:picChg chg="del">
          <ac:chgData name="Olivier Lankmans (TME)" userId="f4de60ba-d791-46ff-9fe6-2bd0e669f777" providerId="ADAL" clId="{66BF6128-8155-4266-B8FE-F20F88597DC0}" dt="2020-04-20T07:27:51.784" v="21" actId="478"/>
          <ac:picMkLst>
            <pc:docMk/>
            <pc:sldMk cId="1333390749" sldId="1201"/>
            <ac:picMk id="24" creationId="{00000000-0000-0000-0000-000000000000}"/>
          </ac:picMkLst>
        </pc:picChg>
        <pc:picChg chg="mod">
          <ac:chgData name="Olivier Lankmans (TME)" userId="f4de60ba-d791-46ff-9fe6-2bd0e669f777" providerId="ADAL" clId="{66BF6128-8155-4266-B8FE-F20F88597DC0}" dt="2020-04-20T07:27:55.653" v="22" actId="1076"/>
          <ac:picMkLst>
            <pc:docMk/>
            <pc:sldMk cId="1333390749" sldId="1201"/>
            <ac:picMk id="26" creationId="{00000000-0000-0000-0000-000000000000}"/>
          </ac:picMkLst>
        </pc:picChg>
        <pc:picChg chg="mod">
          <ac:chgData name="Olivier Lankmans (TME)" userId="f4de60ba-d791-46ff-9fe6-2bd0e669f777" providerId="ADAL" clId="{66BF6128-8155-4266-B8FE-F20F88597DC0}" dt="2020-04-20T07:27:58.480" v="23" actId="1076"/>
          <ac:picMkLst>
            <pc:docMk/>
            <pc:sldMk cId="1333390749" sldId="1201"/>
            <ac:picMk id="30" creationId="{00000000-0000-0000-0000-000000000000}"/>
          </ac:picMkLst>
        </pc:picChg>
      </pc:sldChg>
      <pc:sldChg chg="delSp">
        <pc:chgData name="Olivier Lankmans (TME)" userId="f4de60ba-d791-46ff-9fe6-2bd0e669f777" providerId="ADAL" clId="{66BF6128-8155-4266-B8FE-F20F88597DC0}" dt="2020-04-20T07:27:35.218" v="20" actId="478"/>
        <pc:sldMkLst>
          <pc:docMk/>
          <pc:sldMk cId="2175592076" sldId="1222"/>
        </pc:sldMkLst>
        <pc:picChg chg="del">
          <ac:chgData name="Olivier Lankmans (TME)" userId="f4de60ba-d791-46ff-9fe6-2bd0e669f777" providerId="ADAL" clId="{66BF6128-8155-4266-B8FE-F20F88597DC0}" dt="2020-04-20T07:27:35.218" v="20" actId="478"/>
          <ac:picMkLst>
            <pc:docMk/>
            <pc:sldMk cId="2175592076" sldId="1222"/>
            <ac:picMk id="17" creationId="{00000000-0000-0000-0000-000000000000}"/>
          </ac:picMkLst>
        </pc:picChg>
        <pc:picChg chg="del">
          <ac:chgData name="Olivier Lankmans (TME)" userId="f4de60ba-d791-46ff-9fe6-2bd0e669f777" providerId="ADAL" clId="{66BF6128-8155-4266-B8FE-F20F88597DC0}" dt="2020-04-20T07:27:34.500" v="19" actId="478"/>
          <ac:picMkLst>
            <pc:docMk/>
            <pc:sldMk cId="2175592076" sldId="1222"/>
            <ac:picMk id="18" creationId="{00000000-0000-0000-0000-000000000000}"/>
          </ac:picMkLst>
        </pc:picChg>
      </pc:sldChg>
      <pc:sldChg chg="modSp">
        <pc:chgData name="Olivier Lankmans (TME)" userId="f4de60ba-d791-46ff-9fe6-2bd0e669f777" providerId="ADAL" clId="{66BF6128-8155-4266-B8FE-F20F88597DC0}" dt="2020-04-20T07:26:49.105" v="18" actId="20577"/>
        <pc:sldMkLst>
          <pc:docMk/>
          <pc:sldMk cId="715041671" sldId="1223"/>
        </pc:sldMkLst>
        <pc:spChg chg="mod">
          <ac:chgData name="Olivier Lankmans (TME)" userId="f4de60ba-d791-46ff-9fe6-2bd0e669f777" providerId="ADAL" clId="{66BF6128-8155-4266-B8FE-F20F88597DC0}" dt="2020-04-20T07:26:49.105" v="18" actId="20577"/>
          <ac:spMkLst>
            <pc:docMk/>
            <pc:sldMk cId="715041671" sldId="1223"/>
            <ac:spMk id="3" creationId="{00000000-0000-0000-0000-000000000000}"/>
          </ac:spMkLst>
        </pc:spChg>
      </pc:sldChg>
      <pc:sldMasterChg chg="delSp">
        <pc:chgData name="Olivier Lankmans (TME)" userId="f4de60ba-d791-46ff-9fe6-2bd0e669f777" providerId="ADAL" clId="{66BF6128-8155-4266-B8FE-F20F88597DC0}" dt="2020-04-20T07:26:00.531" v="1" actId="478"/>
        <pc:sldMasterMkLst>
          <pc:docMk/>
          <pc:sldMasterMk cId="0" sldId="2147483648"/>
        </pc:sldMasterMkLst>
        <pc:picChg chg="del">
          <ac:chgData name="Olivier Lankmans (TME)" userId="f4de60ba-d791-46ff-9fe6-2bd0e669f777" providerId="ADAL" clId="{66BF6128-8155-4266-B8FE-F20F88597DC0}" dt="2020-04-20T07:25:43.762" v="0" actId="478"/>
          <ac:picMkLst>
            <pc:docMk/>
            <pc:sldMasterMk cId="0" sldId="2147483648"/>
            <ac:picMk id="6" creationId="{00000000-0000-0000-0000-000000000000}"/>
          </ac:picMkLst>
        </pc:picChg>
        <pc:picChg chg="del">
          <ac:chgData name="Olivier Lankmans (TME)" userId="f4de60ba-d791-46ff-9fe6-2bd0e669f777" providerId="ADAL" clId="{66BF6128-8155-4266-B8FE-F20F88597DC0}" dt="2020-04-20T07:26:00.531" v="1" actId="478"/>
          <ac:picMkLst>
            <pc:docMk/>
            <pc:sldMasterMk cId="0" sldId="2147483648"/>
            <ac:picMk id="7" creationId="{00000000-0000-0000-0000-000000000000}"/>
          </ac:picMkLst>
        </pc:picChg>
      </pc:sldMasterChg>
    </pc:docChg>
  </pc:docChgLst>
  <pc:docChgLst>
    <pc:chgData name="Olivier Lankmans (TME)" userId="f4de60ba-d791-46ff-9fe6-2bd0e669f777" providerId="ADAL" clId="{90FE0E29-F3E4-4117-B739-7F014EABA599}"/>
    <pc:docChg chg="undo modSld">
      <pc:chgData name="Olivier Lankmans (TME)" userId="f4de60ba-d791-46ff-9fe6-2bd0e669f777" providerId="ADAL" clId="{90FE0E29-F3E4-4117-B739-7F014EABA599}" dt="2020-04-20T07:55:05.900" v="103" actId="20577"/>
      <pc:docMkLst>
        <pc:docMk/>
      </pc:docMkLst>
      <pc:sldChg chg="modSp">
        <pc:chgData name="Olivier Lankmans (TME)" userId="f4de60ba-d791-46ff-9fe6-2bd0e669f777" providerId="ADAL" clId="{90FE0E29-F3E4-4117-B739-7F014EABA599}" dt="2020-04-20T07:35:45.646" v="49" actId="20577"/>
        <pc:sldMkLst>
          <pc:docMk/>
          <pc:sldMk cId="1933361284" sldId="1193"/>
        </pc:sldMkLst>
        <pc:spChg chg="mod">
          <ac:chgData name="Olivier Lankmans (TME)" userId="f4de60ba-d791-46ff-9fe6-2bd0e669f777" providerId="ADAL" clId="{90FE0E29-F3E4-4117-B739-7F014EABA599}" dt="2020-04-20T07:35:45.646" v="49" actId="20577"/>
          <ac:spMkLst>
            <pc:docMk/>
            <pc:sldMk cId="1933361284" sldId="1193"/>
            <ac:spMk id="8" creationId="{00000000-0000-0000-0000-000000000000}"/>
          </ac:spMkLst>
        </pc:spChg>
      </pc:sldChg>
      <pc:sldChg chg="modSp">
        <pc:chgData name="Olivier Lankmans (TME)" userId="f4de60ba-d791-46ff-9fe6-2bd0e669f777" providerId="ADAL" clId="{90FE0E29-F3E4-4117-B739-7F014EABA599}" dt="2020-04-20T07:33:23.627" v="3" actId="14100"/>
        <pc:sldMkLst>
          <pc:docMk/>
          <pc:sldMk cId="3942120690" sldId="1205"/>
        </pc:sldMkLst>
        <pc:picChg chg="mod">
          <ac:chgData name="Olivier Lankmans (TME)" userId="f4de60ba-d791-46ff-9fe6-2bd0e669f777" providerId="ADAL" clId="{90FE0E29-F3E4-4117-B739-7F014EABA599}" dt="2020-04-20T07:33:16.435" v="1" actId="14100"/>
          <ac:picMkLst>
            <pc:docMk/>
            <pc:sldMk cId="3942120690" sldId="1205"/>
            <ac:picMk id="24" creationId="{00000000-0000-0000-0000-000000000000}"/>
          </ac:picMkLst>
        </pc:picChg>
        <pc:picChg chg="mod">
          <ac:chgData name="Olivier Lankmans (TME)" userId="f4de60ba-d791-46ff-9fe6-2bd0e669f777" providerId="ADAL" clId="{90FE0E29-F3E4-4117-B739-7F014EABA599}" dt="2020-04-20T07:33:23.627" v="3" actId="14100"/>
          <ac:picMkLst>
            <pc:docMk/>
            <pc:sldMk cId="3942120690" sldId="1205"/>
            <ac:picMk id="26" creationId="{00000000-0000-0000-0000-000000000000}"/>
          </ac:picMkLst>
        </pc:picChg>
      </pc:sldChg>
      <pc:sldChg chg="modSp">
        <pc:chgData name="Olivier Lankmans (TME)" userId="f4de60ba-d791-46ff-9fe6-2bd0e669f777" providerId="ADAL" clId="{90FE0E29-F3E4-4117-B739-7F014EABA599}" dt="2020-04-20T07:33:43.180" v="7" actId="1035"/>
        <pc:sldMkLst>
          <pc:docMk/>
          <pc:sldMk cId="801463589" sldId="1207"/>
        </pc:sldMkLst>
        <pc:picChg chg="mod">
          <ac:chgData name="Olivier Lankmans (TME)" userId="f4de60ba-d791-46ff-9fe6-2bd0e669f777" providerId="ADAL" clId="{90FE0E29-F3E4-4117-B739-7F014EABA599}" dt="2020-04-20T07:33:43.180" v="7" actId="1035"/>
          <ac:picMkLst>
            <pc:docMk/>
            <pc:sldMk cId="801463589" sldId="1207"/>
            <ac:picMk id="9" creationId="{00000000-0000-0000-0000-000000000000}"/>
          </ac:picMkLst>
        </pc:picChg>
      </pc:sldChg>
      <pc:sldChg chg="modSp">
        <pc:chgData name="Olivier Lankmans (TME)" userId="f4de60ba-d791-46ff-9fe6-2bd0e669f777" providerId="ADAL" clId="{90FE0E29-F3E4-4117-B739-7F014EABA599}" dt="2020-04-20T07:34:03.437" v="9" actId="14100"/>
        <pc:sldMkLst>
          <pc:docMk/>
          <pc:sldMk cId="278120301" sldId="1209"/>
        </pc:sldMkLst>
        <pc:picChg chg="mod">
          <ac:chgData name="Olivier Lankmans (TME)" userId="f4de60ba-d791-46ff-9fe6-2bd0e669f777" providerId="ADAL" clId="{90FE0E29-F3E4-4117-B739-7F014EABA599}" dt="2020-04-20T07:34:03.437" v="9" actId="14100"/>
          <ac:picMkLst>
            <pc:docMk/>
            <pc:sldMk cId="278120301" sldId="1209"/>
            <ac:picMk id="7" creationId="{A404CF3E-546B-4259-91DC-44325C16DDCE}"/>
          </ac:picMkLst>
        </pc:picChg>
      </pc:sldChg>
      <pc:sldChg chg="modSp">
        <pc:chgData name="Olivier Lankmans (TME)" userId="f4de60ba-d791-46ff-9fe6-2bd0e669f777" providerId="ADAL" clId="{90FE0E29-F3E4-4117-B739-7F014EABA599}" dt="2020-04-20T07:34:40.397" v="42" actId="20577"/>
        <pc:sldMkLst>
          <pc:docMk/>
          <pc:sldMk cId="3658817070" sldId="1210"/>
        </pc:sldMkLst>
        <pc:spChg chg="mod">
          <ac:chgData name="Olivier Lankmans (TME)" userId="f4de60ba-d791-46ff-9fe6-2bd0e669f777" providerId="ADAL" clId="{90FE0E29-F3E4-4117-B739-7F014EABA599}" dt="2020-04-20T07:34:40.397" v="42" actId="20577"/>
          <ac:spMkLst>
            <pc:docMk/>
            <pc:sldMk cId="3658817070" sldId="1210"/>
            <ac:spMk id="9" creationId="{00000000-0000-0000-0000-000000000000}"/>
          </ac:spMkLst>
        </pc:spChg>
        <pc:spChg chg="mod">
          <ac:chgData name="Olivier Lankmans (TME)" userId="f4de60ba-d791-46ff-9fe6-2bd0e669f777" providerId="ADAL" clId="{90FE0E29-F3E4-4117-B739-7F014EABA599}" dt="2020-04-20T07:34:31.933" v="28" actId="20577"/>
          <ac:spMkLst>
            <pc:docMk/>
            <pc:sldMk cId="3658817070" sldId="1210"/>
            <ac:spMk id="12" creationId="{00000000-0000-0000-0000-000000000000}"/>
          </ac:spMkLst>
        </pc:spChg>
      </pc:sldChg>
      <pc:sldChg chg="modSp">
        <pc:chgData name="Olivier Lankmans (TME)" userId="f4de60ba-d791-46ff-9fe6-2bd0e669f777" providerId="ADAL" clId="{90FE0E29-F3E4-4117-B739-7F014EABA599}" dt="2020-04-20T07:55:05.900" v="103" actId="20577"/>
        <pc:sldMkLst>
          <pc:docMk/>
          <pc:sldMk cId="1126669498" sldId="1217"/>
        </pc:sldMkLst>
        <pc:spChg chg="mod">
          <ac:chgData name="Olivier Lankmans (TME)" userId="f4de60ba-d791-46ff-9fe6-2bd0e669f777" providerId="ADAL" clId="{90FE0E29-F3E4-4117-B739-7F014EABA599}" dt="2020-04-20T07:55:05.900" v="103" actId="20577"/>
          <ac:spMkLst>
            <pc:docMk/>
            <pc:sldMk cId="1126669498" sldId="1217"/>
            <ac:spMk id="17" creationId="{00000000-0000-0000-0000-000000000000}"/>
          </ac:spMkLst>
        </pc:spChg>
      </pc:sldChg>
      <pc:sldChg chg="modSp">
        <pc:chgData name="Olivier Lankmans (TME)" userId="f4de60ba-d791-46ff-9fe6-2bd0e669f777" providerId="ADAL" clId="{90FE0E29-F3E4-4117-B739-7F014EABA599}" dt="2020-04-20T07:34:17.172" v="12" actId="14100"/>
        <pc:sldMkLst>
          <pc:docMk/>
          <pc:sldMk cId="348566745" sldId="1221"/>
        </pc:sldMkLst>
        <pc:picChg chg="mod">
          <ac:chgData name="Olivier Lankmans (TME)" userId="f4de60ba-d791-46ff-9fe6-2bd0e669f777" providerId="ADAL" clId="{90FE0E29-F3E4-4117-B739-7F014EABA599}" dt="2020-04-20T07:34:17.172" v="12" actId="14100"/>
          <ac:picMkLst>
            <pc:docMk/>
            <pc:sldMk cId="348566745" sldId="1221"/>
            <ac:picMk id="32" creationId="{0B140537-67DB-4D7C-89BF-5D0792DD76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4958" cy="4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t" anchorCtr="0" compatLnSpc="1">
            <a:prstTxWarp prst="textNoShape">
              <a:avLst/>
            </a:prstTxWarp>
          </a:bodyPr>
          <a:lstStyle>
            <a:lvl1pPr algn="l" defTabSz="958215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2"/>
            <a:ext cx="2944958" cy="4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t" anchorCtr="0" compatLnSpc="1">
            <a:prstTxWarp prst="textNoShape">
              <a:avLst/>
            </a:prstTxWarp>
          </a:bodyPr>
          <a:lstStyle>
            <a:lvl1pPr defTabSz="958215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738"/>
            <a:ext cx="2944958" cy="4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b" anchorCtr="0" compatLnSpc="1">
            <a:prstTxWarp prst="textNoShape">
              <a:avLst/>
            </a:prstTxWarp>
          </a:bodyPr>
          <a:lstStyle>
            <a:lvl1pPr algn="l" defTabSz="958215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89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31738"/>
            <a:ext cx="2944958" cy="4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b" anchorCtr="0" compatLnSpc="1">
            <a:prstTxWarp prst="textNoShape">
              <a:avLst/>
            </a:prstTxWarp>
          </a:bodyPr>
          <a:lstStyle>
            <a:lvl1pPr defTabSz="958215">
              <a:defRPr sz="1300"/>
            </a:lvl1pPr>
          </a:lstStyle>
          <a:p>
            <a:pPr>
              <a:defRPr/>
            </a:pPr>
            <a:fld id="{A7606076-D0DA-429B-AE9C-5662898F48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55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4958" cy="4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t" anchorCtr="0" compatLnSpc="1">
            <a:prstTxWarp prst="textNoShape">
              <a:avLst/>
            </a:prstTxWarp>
          </a:bodyPr>
          <a:lstStyle>
            <a:lvl1pPr algn="l" defTabSz="958215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2"/>
            <a:ext cx="2944958" cy="4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t" anchorCtr="0" compatLnSpc="1">
            <a:prstTxWarp prst="textNoShape">
              <a:avLst/>
            </a:prstTxWarp>
          </a:bodyPr>
          <a:lstStyle>
            <a:lvl1pPr defTabSz="958215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2425" y="4715871"/>
            <a:ext cx="6292825" cy="446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738"/>
            <a:ext cx="2944958" cy="4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b" anchorCtr="0" compatLnSpc="1">
            <a:prstTxWarp prst="textNoShape">
              <a:avLst/>
            </a:prstTxWarp>
          </a:bodyPr>
          <a:lstStyle>
            <a:lvl1pPr algn="l" defTabSz="958215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738"/>
            <a:ext cx="2944958" cy="4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57" tIns="47881" rIns="95757" bIns="47881" numCol="1" anchor="b" anchorCtr="0" compatLnSpc="1">
            <a:prstTxWarp prst="textNoShape">
              <a:avLst/>
            </a:prstTxWarp>
          </a:bodyPr>
          <a:lstStyle>
            <a:lvl1pPr defTabSz="958215">
              <a:defRPr sz="1300"/>
            </a:lvl1pPr>
          </a:lstStyle>
          <a:p>
            <a:pPr>
              <a:defRPr/>
            </a:pPr>
            <a:fld id="{26ACE1A3-2A8C-4B80-A9C3-387334F815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79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Slide start time 08:35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CE1A3-2A8C-4B80-A9C3-387334F815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7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Slide start time 08:35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CE1A3-2A8C-4B80-A9C3-387334F815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2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544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69116" y="922351"/>
            <a:ext cx="9127222" cy="509613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>
            <a:endCxn id="3" idx="2"/>
          </p:cNvCxnSpPr>
          <p:nvPr userDrawn="1"/>
        </p:nvCxnSpPr>
        <p:spPr bwMode="auto">
          <a:xfrm>
            <a:off x="4932727" y="1375794"/>
            <a:ext cx="0" cy="4642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369116" y="1375794"/>
            <a:ext cx="912722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9116" y="184150"/>
            <a:ext cx="6418131" cy="495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Guide Card Title</a:t>
            </a:r>
          </a:p>
        </p:txBody>
      </p:sp>
    </p:spTree>
    <p:extLst>
      <p:ext uri="{BB962C8B-B14F-4D97-AF65-F5344CB8AC3E}">
        <p14:creationId xmlns:p14="http://schemas.microsoft.com/office/powerpoint/2010/main" val="31031309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227"/>
          <p:cNvSpPr>
            <a:spLocks noChangeShapeType="1"/>
          </p:cNvSpPr>
          <p:nvPr/>
        </p:nvSpPr>
        <p:spPr bwMode="auto">
          <a:xfrm>
            <a:off x="377825" y="6126163"/>
            <a:ext cx="9140825" cy="0"/>
          </a:xfrm>
          <a:prstGeom prst="line">
            <a:avLst/>
          </a:prstGeom>
          <a:noFill/>
          <a:ln w="38100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0" name="Text Box 238"/>
          <p:cNvSpPr txBox="1">
            <a:spLocks noChangeArrowheads="1"/>
          </p:cNvSpPr>
          <p:nvPr/>
        </p:nvSpPr>
        <p:spPr bwMode="auto">
          <a:xfrm>
            <a:off x="371475" y="6378575"/>
            <a:ext cx="7778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</a:rPr>
              <a:t>COVID-19</a:t>
            </a:r>
            <a:r>
              <a:rPr lang="en-GB" sz="1000" baseline="0" dirty="0">
                <a:solidFill>
                  <a:srgbClr val="000000"/>
                </a:solidFill>
              </a:rPr>
              <a:t> Safe Re-Start Guidelines – Rev2 - April 2020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185738" indent="-185738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Char char="•"/>
        <a:defRPr sz="1900">
          <a:solidFill>
            <a:srgbClr val="000000"/>
          </a:solidFill>
          <a:latin typeface="+mn-lt"/>
          <a:ea typeface="+mn-ea"/>
          <a:cs typeface="+mn-cs"/>
        </a:defRPr>
      </a:lvl1pPr>
      <a:lvl2pPr marL="661988" indent="-28575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Char char="–"/>
        <a:defRPr>
          <a:solidFill>
            <a:srgbClr val="000000"/>
          </a:solidFill>
          <a:latin typeface="+mn-lt"/>
        </a:defRPr>
      </a:lvl2pPr>
      <a:lvl3pPr marL="1185863" indent="-22860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Char char="›"/>
        <a:defRPr sz="1700">
          <a:solidFill>
            <a:srgbClr val="000000"/>
          </a:solidFill>
          <a:latin typeface="+mn-lt"/>
        </a:defRPr>
      </a:lvl3pPr>
      <a:lvl4pPr marL="1604963" indent="-22860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Font typeface="Times" pitchFamily="18" charset="0"/>
        <a:buChar char="•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Char char="-"/>
        <a:defRPr sz="15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Char char="-"/>
        <a:defRPr sz="1500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Char char="-"/>
        <a:defRPr sz="1500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Char char="-"/>
        <a:defRPr sz="1500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0"/>
        </a:spcBef>
        <a:spcAft>
          <a:spcPct val="50000"/>
        </a:spcAft>
        <a:buClr>
          <a:srgbClr val="000000"/>
        </a:buClr>
        <a:buChar char="-"/>
        <a:defRPr sz="15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1.png"/><Relationship Id="rId7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7.png"/><Relationship Id="rId7" Type="http://schemas.openxmlformats.org/officeDocument/2006/relationships/image" Target="../media/image100.e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99.png"/><Relationship Id="rId10" Type="http://schemas.openxmlformats.org/officeDocument/2006/relationships/image" Target="../media/image102.png"/><Relationship Id="rId4" Type="http://schemas.openxmlformats.org/officeDocument/2006/relationships/image" Target="../media/image98.png"/><Relationship Id="rId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4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43.png"/><Relationship Id="rId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13.png"/><Relationship Id="rId7" Type="http://schemas.openxmlformats.org/officeDocument/2006/relationships/image" Target="../media/image43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4.wdp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0059" y="1752126"/>
            <a:ext cx="78956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The following information has been developed by Safety in conjunction with the Pan-European Safety Working Group, in response to the current Coronavirus pandemic.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The information is intended to inform the development of local procedures to support Members return to on-site work, at the appropriate time, without risk to their health, or the health of others.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The information provides generic guidelines and consideration points and should be supplemented by thorough assessment of local working practices and local government guidance. Local government guidance should always take priority.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/>
              <a:t>The guidance will continue to be reviewed and updated, and the updated guidance shared with key stakeholders.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1C91A8-73BC-44FD-B0E6-68DCD30974DF}"/>
              </a:ext>
            </a:extLst>
          </p:cNvPr>
          <p:cNvSpPr/>
          <p:nvPr/>
        </p:nvSpPr>
        <p:spPr>
          <a:xfrm>
            <a:off x="1707940" y="633889"/>
            <a:ext cx="6419883" cy="40927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150416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3. Travel to and during work - </a:t>
            </a:r>
            <a:r>
              <a:rPr lang="en-GB" kern="1200" dirty="0"/>
              <a:t>Company Bus</a:t>
            </a:r>
            <a:endParaRPr lang="en-GB" kern="1200" dirty="0">
              <a:solidFill>
                <a:schemeClr val="dk1"/>
              </a:solidFill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1430" y="1009471"/>
            <a:ext cx="3959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Guidelines for travelling using company bus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7293" y="1447899"/>
            <a:ext cx="1895398" cy="1478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58017" y="2574785"/>
            <a:ext cx="2371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Members should not travel if they have symptoms of coronavirus.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6552" y="3677097"/>
            <a:ext cx="2187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All Members should wear a face mask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2061" y="4583420"/>
            <a:ext cx="3328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Follow basic hygiene practices </a:t>
            </a:r>
          </a:p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Wash hands before and after journey</a:t>
            </a:r>
            <a:endParaRPr lang="en-GB" sz="1600" dirty="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93DDF4-18E5-4508-A558-CC8969F94EE7}"/>
              </a:ext>
            </a:extLst>
          </p:cNvPr>
          <p:cNvGrpSpPr/>
          <p:nvPr/>
        </p:nvGrpSpPr>
        <p:grpSpPr>
          <a:xfrm>
            <a:off x="473683" y="2187123"/>
            <a:ext cx="2055189" cy="1366564"/>
            <a:chOff x="451430" y="1953744"/>
            <a:chExt cx="2055189" cy="1366564"/>
          </a:xfrm>
        </p:grpSpPr>
        <p:pic>
          <p:nvPicPr>
            <p:cNvPr id="13" name="Picture 11" descr="A picture containing room, clock&#10;&#10;Description generated with very high confidence">
              <a:extLst>
                <a:ext uri="{FF2B5EF4-FFF2-40B4-BE49-F238E27FC236}">
                  <a16:creationId xmlns:a16="http://schemas.microsoft.com/office/drawing/2014/main" id="{FF9CBFCF-EFE6-44A2-A19F-AEC3021EF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8886" y="2330179"/>
              <a:ext cx="1077733" cy="990129"/>
            </a:xfrm>
            <a:prstGeom prst="rect">
              <a:avLst/>
            </a:prstGeom>
          </p:spPr>
        </p:pic>
        <p:pic>
          <p:nvPicPr>
            <p:cNvPr id="14" name="Picture 11" descr="A picture containing room, clock&#10;&#10;Description generated with very high confidence">
              <a:extLst>
                <a:ext uri="{FF2B5EF4-FFF2-40B4-BE49-F238E27FC236}">
                  <a16:creationId xmlns:a16="http://schemas.microsoft.com/office/drawing/2014/main" id="{FF9CBFCF-EFE6-44A2-A19F-AEC3021EF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1430" y="1953744"/>
              <a:ext cx="1051000" cy="978685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1549808" y="2425103"/>
              <a:ext cx="818951" cy="81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1533009" y="2396519"/>
              <a:ext cx="818951" cy="81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58455" y="2060270"/>
              <a:ext cx="818951" cy="81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541656" y="2031686"/>
              <a:ext cx="818951" cy="81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Rectangle 18"/>
          <p:cNvSpPr/>
          <p:nvPr/>
        </p:nvSpPr>
        <p:spPr>
          <a:xfrm>
            <a:off x="451430" y="5338656"/>
            <a:ext cx="4307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Follow any additional specific guidelines that have been agreed with the bus company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5005000" y="1009471"/>
            <a:ext cx="3707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Boarding the bus / Seating arrangements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23" y="4480727"/>
            <a:ext cx="1552753" cy="74788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277569" y="4588905"/>
            <a:ext cx="229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The bus will be cleaned before / after each use</a:t>
            </a:r>
            <a:r>
              <a:rPr lang="en-GB" sz="1600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78034" y="5338656"/>
            <a:ext cx="4682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If the above guidelines cannot be met then additional buses must be used, or alternative transport</a:t>
            </a:r>
            <a:endParaRPr lang="en-GB" sz="16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8D67A49-0E55-4AB6-B363-07F1BB6931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14759"/>
          <a:stretch/>
        </p:blipFill>
        <p:spPr>
          <a:xfrm>
            <a:off x="444086" y="4165209"/>
            <a:ext cx="1127975" cy="1093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C0F61C-8007-4E58-A796-A15330099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09" y="3407586"/>
            <a:ext cx="1190625" cy="10858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B682B2C-31F3-4C5F-831F-9533E2B641A1}"/>
              </a:ext>
            </a:extLst>
          </p:cNvPr>
          <p:cNvSpPr/>
          <p:nvPr/>
        </p:nvSpPr>
        <p:spPr>
          <a:xfrm>
            <a:off x="6460409" y="3278608"/>
            <a:ext cx="2963294" cy="70363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300" b="1" dirty="0"/>
              <a:t>ONE MEMBER/2 SEATS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300" b="1" dirty="0"/>
              <a:t>SITS ALONE, DIAGONALLY TO THE MEMBER BEHIND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1D36A9-C698-474C-840F-C1ED488378FF}"/>
              </a:ext>
            </a:extLst>
          </p:cNvPr>
          <p:cNvSpPr/>
          <p:nvPr/>
        </p:nvSpPr>
        <p:spPr>
          <a:xfrm>
            <a:off x="5084490" y="1493212"/>
            <a:ext cx="2302819" cy="1247428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GB" sz="1300" b="1" dirty="0"/>
              <a:t>BUS FILLS UP FROM THE BACK FORWARDS</a:t>
            </a:r>
          </a:p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GB" sz="1300" b="1" dirty="0"/>
              <a:t>BUS EMPTIES FROM THE FRONT FIRST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B509AB-E1A1-487D-AD0A-795E287B125C}"/>
              </a:ext>
            </a:extLst>
          </p:cNvPr>
          <p:cNvSpPr/>
          <p:nvPr/>
        </p:nvSpPr>
        <p:spPr>
          <a:xfrm>
            <a:off x="1319427" y="1488194"/>
            <a:ext cx="2963294" cy="70363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PRIORITISE INDIVIDUAL TRAVEL</a:t>
            </a:r>
          </a:p>
          <a:p>
            <a:pPr algn="ctr"/>
            <a:r>
              <a:rPr lang="en-GB" sz="1300" b="1" dirty="0"/>
              <a:t>AVOID TRAVELLING BY BUS IF POSSIBLE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999432" y="3100269"/>
            <a:ext cx="1588747" cy="11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55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3. Travel to and during work - </a:t>
            </a:r>
            <a:r>
              <a:rPr lang="en-GB" kern="1200" dirty="0"/>
              <a:t>Public Transport</a:t>
            </a:r>
            <a:endParaRPr lang="en-GB" kern="1200" dirty="0">
              <a:solidFill>
                <a:schemeClr val="dk1"/>
              </a:solidFill>
            </a:endParaRP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1430" y="1009471"/>
            <a:ext cx="3900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Guidelines for travelling by public transport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5815" y="2464994"/>
            <a:ext cx="2371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Members should not travel if they have symptoms of</a:t>
            </a:r>
          </a:p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coronavirus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4668" y="3995213"/>
            <a:ext cx="2187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All Members should wear a face mask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004" y="4931749"/>
            <a:ext cx="3328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Follow basic hygiene practices </a:t>
            </a:r>
          </a:p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Wash hands before and after journey</a:t>
            </a:r>
            <a:endParaRPr lang="en-GB" sz="1600" dirty="0">
              <a:latin typeface="+mn-lt"/>
            </a:endParaRPr>
          </a:p>
        </p:txBody>
      </p:sp>
      <p:pic>
        <p:nvPicPr>
          <p:cNvPr id="10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886" y="2847755"/>
            <a:ext cx="1077733" cy="990129"/>
          </a:xfrm>
          <a:prstGeom prst="rect">
            <a:avLst/>
          </a:prstGeom>
        </p:spPr>
      </p:pic>
      <p:pic>
        <p:nvPicPr>
          <p:cNvPr id="11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430" y="2471320"/>
            <a:ext cx="1051000" cy="97868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1549808" y="2942679"/>
            <a:ext cx="818951" cy="8189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533009" y="2914095"/>
            <a:ext cx="818951" cy="8189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58455" y="2577846"/>
            <a:ext cx="818951" cy="8189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41656" y="2549262"/>
            <a:ext cx="818951" cy="8189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4947230" y="1539560"/>
            <a:ext cx="4307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Follow any specific guidelines that have been produced by the transport company</a:t>
            </a:r>
            <a:endParaRPr lang="en-GB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93" y="2369146"/>
            <a:ext cx="1401974" cy="788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84" y="2320072"/>
            <a:ext cx="2640834" cy="837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09" y="4956754"/>
            <a:ext cx="1132234" cy="72337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206992" y="4384991"/>
            <a:ext cx="3049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dirty="0"/>
              <a:t>Do not sit next to anyone on the bus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7CEB2A-32E4-42FA-8347-7DD164A4C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36" y="3696700"/>
            <a:ext cx="1190625" cy="1085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791428-1571-4809-B61A-53E931DD56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14759"/>
          <a:stretch/>
        </p:blipFill>
        <p:spPr>
          <a:xfrm>
            <a:off x="541656" y="4676167"/>
            <a:ext cx="1087106" cy="97868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0CC85A-EDC0-40DA-BCA6-2F685168CCD5}"/>
              </a:ext>
            </a:extLst>
          </p:cNvPr>
          <p:cNvSpPr/>
          <p:nvPr/>
        </p:nvSpPr>
        <p:spPr>
          <a:xfrm>
            <a:off x="1024972" y="1508096"/>
            <a:ext cx="2963294" cy="70363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PRIORITISE INDIVIDUAL TRAVEL</a:t>
            </a:r>
          </a:p>
          <a:p>
            <a:pPr algn="ctr"/>
            <a:r>
              <a:rPr lang="en-GB" sz="1300" b="1" dirty="0"/>
              <a:t>AVOID PUBLIC TRANSPORT IF POSSIBLE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4E7C76-CE18-4276-A57E-D8958EDF37C0}"/>
              </a:ext>
            </a:extLst>
          </p:cNvPr>
          <p:cNvSpPr/>
          <p:nvPr/>
        </p:nvSpPr>
        <p:spPr>
          <a:xfrm>
            <a:off x="5115906" y="3368213"/>
            <a:ext cx="3060000" cy="70363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FOLLOW SOCIAL DISTANCING GUIDELINES &amp; BASIC HYGIENE STANDARDS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A096FE-B1FA-41F9-B087-A5DB6CF79F4B}"/>
              </a:ext>
            </a:extLst>
          </p:cNvPr>
          <p:cNvSpPr/>
          <p:nvPr/>
        </p:nvSpPr>
        <p:spPr>
          <a:xfrm>
            <a:off x="5122739" y="4995961"/>
            <a:ext cx="3060000" cy="70363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PAY IN ADVANCE IF POSSIBLE </a:t>
            </a:r>
          </a:p>
          <a:p>
            <a:pPr algn="ctr"/>
            <a:r>
              <a:rPr lang="en-GB" sz="1300" b="1" dirty="0"/>
              <a:t>USE CASHLESS PAYMENT OR TAKE CORRECT CHANGE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21" y="3295344"/>
            <a:ext cx="812361" cy="802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44" y="4290397"/>
            <a:ext cx="743410" cy="5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617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3. Travel to and during work - </a:t>
            </a:r>
            <a:r>
              <a:rPr lang="en-GB" kern="1200" dirty="0"/>
              <a:t>Pool Car</a:t>
            </a:r>
            <a:endParaRPr lang="en-GB" kern="12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8660" y="2234476"/>
            <a:ext cx="4123267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1" indent="-2016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Steering wheel</a:t>
            </a:r>
          </a:p>
          <a:p>
            <a:pPr marL="541338" lvl="1" indent="-2016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Controls</a:t>
            </a:r>
          </a:p>
          <a:p>
            <a:pPr marL="541338" lvl="1" indent="-2016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Gear stick</a:t>
            </a:r>
          </a:p>
          <a:p>
            <a:pPr marL="541338" lvl="1" indent="-2016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Touch screen</a:t>
            </a:r>
          </a:p>
          <a:p>
            <a:pPr marL="541338" lvl="1" indent="-2016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Door handles (internal / external)</a:t>
            </a:r>
          </a:p>
          <a:p>
            <a:pPr marL="541338" lvl="1" indent="-201613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Keys, etc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6758" y="3902756"/>
            <a:ext cx="3293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Members should not travel if they have symptoms of coronavirus.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6759" y="4695919"/>
            <a:ext cx="3640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All Members should wear a face mask</a:t>
            </a:r>
            <a:endParaRPr lang="en-US" sz="1600" dirty="0">
              <a:latin typeface="+mn-lt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DAECEB-C141-4F89-A18A-28061ADF6553}"/>
              </a:ext>
            </a:extLst>
          </p:cNvPr>
          <p:cNvGrpSpPr/>
          <p:nvPr/>
        </p:nvGrpSpPr>
        <p:grpSpPr>
          <a:xfrm>
            <a:off x="399071" y="3810394"/>
            <a:ext cx="987330" cy="584775"/>
            <a:chOff x="451430" y="3853670"/>
            <a:chExt cx="2055189" cy="1298828"/>
          </a:xfrm>
        </p:grpSpPr>
        <p:pic>
          <p:nvPicPr>
            <p:cNvPr id="9" name="Picture 11" descr="A picture containing room, clock&#10;&#10;Description generated with very high confidence">
              <a:extLst>
                <a:ext uri="{FF2B5EF4-FFF2-40B4-BE49-F238E27FC236}">
                  <a16:creationId xmlns:a16="http://schemas.microsoft.com/office/drawing/2014/main" id="{FF9CBFCF-EFE6-44A2-A19F-AEC3021EF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8886" y="4162369"/>
              <a:ext cx="1077733" cy="990129"/>
            </a:xfrm>
            <a:prstGeom prst="rect">
              <a:avLst/>
            </a:prstGeom>
          </p:spPr>
        </p:pic>
        <p:pic>
          <p:nvPicPr>
            <p:cNvPr id="10" name="Picture 11" descr="A picture containing room, clock&#10;&#10;Description generated with very high confidence">
              <a:extLst>
                <a:ext uri="{FF2B5EF4-FFF2-40B4-BE49-F238E27FC236}">
                  <a16:creationId xmlns:a16="http://schemas.microsoft.com/office/drawing/2014/main" id="{FF9CBFCF-EFE6-44A2-A19F-AEC3021EFE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1430" y="3853670"/>
              <a:ext cx="1051000" cy="97868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1549808" y="4257293"/>
              <a:ext cx="818951" cy="81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533009" y="4228709"/>
              <a:ext cx="818951" cy="81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58455" y="3960196"/>
              <a:ext cx="818951" cy="81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541656" y="3931612"/>
              <a:ext cx="818951" cy="8189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Rectangle 14"/>
          <p:cNvSpPr/>
          <p:nvPr/>
        </p:nvSpPr>
        <p:spPr>
          <a:xfrm>
            <a:off x="309053" y="1958395"/>
            <a:ext cx="4769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Is the trip business critical?</a:t>
            </a:r>
          </a:p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Is there an alternative – Skype meeting?</a:t>
            </a:r>
          </a:p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How many members really need to go?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1430" y="1000762"/>
            <a:ext cx="3752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Guidelines travel by pool car during work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49" y="4852118"/>
            <a:ext cx="1552753" cy="7478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42220" y="4769006"/>
            <a:ext cx="2874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latin typeface="+mn-lt"/>
              </a:rPr>
              <a:t>Supply appropriate cleaning products for Members to use (eg. disinfectant / alcohol wipes)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80" y="1448190"/>
            <a:ext cx="630111" cy="6205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636EF6-66BB-4FB5-B587-B84C3A1AE8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71" y="5177806"/>
            <a:ext cx="736296" cy="713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425B4E-BACB-4D72-8D1D-A68AD3E70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2" y="4506447"/>
            <a:ext cx="769962" cy="70220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662EBB6-8D9D-4357-9B9A-6BB968157EE3}"/>
              </a:ext>
            </a:extLst>
          </p:cNvPr>
          <p:cNvSpPr/>
          <p:nvPr/>
        </p:nvSpPr>
        <p:spPr>
          <a:xfrm>
            <a:off x="402875" y="1448190"/>
            <a:ext cx="3685665" cy="41932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BEFORE TRAVEL AT ANY TIME, CONSIDER:</a:t>
            </a:r>
            <a:endParaRPr lang="en-US" sz="16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124E7E-0C5D-41DE-A1E8-6D1771485A24}"/>
              </a:ext>
            </a:extLst>
          </p:cNvPr>
          <p:cNvSpPr/>
          <p:nvPr/>
        </p:nvSpPr>
        <p:spPr>
          <a:xfrm>
            <a:off x="5390602" y="1448190"/>
            <a:ext cx="3685665" cy="559708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CLEAN ALL TOUCH POINTS </a:t>
            </a:r>
          </a:p>
          <a:p>
            <a:pPr algn="ctr"/>
            <a:r>
              <a:rPr lang="en-GB" sz="1600" b="1" dirty="0"/>
              <a:t>BEFORE &amp; AFTER USING POOL CAR</a:t>
            </a:r>
            <a:endParaRPr lang="en-US" sz="16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1BB140-383E-43FF-9156-E617D5F88E87}"/>
              </a:ext>
            </a:extLst>
          </p:cNvPr>
          <p:cNvSpPr/>
          <p:nvPr/>
        </p:nvSpPr>
        <p:spPr>
          <a:xfrm>
            <a:off x="1286759" y="5188079"/>
            <a:ext cx="361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Arial"/>
              </a:rPr>
              <a:t>Follow basic hygiene practices </a:t>
            </a:r>
          </a:p>
          <a:p>
            <a:pPr marL="285750" indent="-192088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Arial"/>
              </a:rPr>
              <a:t>Wash hands before and after journey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071" y="2888514"/>
            <a:ext cx="4435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rgbClr val="000000"/>
                </a:solidFill>
              </a:rPr>
              <a:t>Individual travel should be prioritised if possible</a:t>
            </a:r>
          </a:p>
          <a:p>
            <a:pPr algn="l"/>
            <a:r>
              <a:rPr lang="en-GB" dirty="0"/>
              <a:t>Multiple Members = multiple vehicles</a:t>
            </a:r>
          </a:p>
          <a:p>
            <a:pPr algn="l"/>
            <a:r>
              <a:rPr lang="en-GB" dirty="0"/>
              <a:t>If this is not possible, apply the "car share" rules.</a:t>
            </a:r>
          </a:p>
        </p:txBody>
      </p:sp>
    </p:spTree>
    <p:extLst>
      <p:ext uri="{BB962C8B-B14F-4D97-AF65-F5344CB8AC3E}">
        <p14:creationId xmlns:p14="http://schemas.microsoft.com/office/powerpoint/2010/main" val="32957118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4. PPE - </a:t>
            </a:r>
            <a:r>
              <a:rPr lang="en-GB" kern="1200" dirty="0"/>
              <a:t>PPE Selection Logic</a:t>
            </a:r>
            <a:endParaRPr lang="en-GB" kern="12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430" y="1000762"/>
            <a:ext cx="4137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Guidelines where social distancing </a:t>
            </a:r>
            <a:r>
              <a:rPr lang="en-GB" b="1" u="sng" dirty="0"/>
              <a:t>is</a:t>
            </a:r>
            <a:r>
              <a:rPr lang="en-GB" b="1" dirty="0"/>
              <a:t> possible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589" y="3130727"/>
            <a:ext cx="417406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Arial"/>
              </a:rPr>
              <a:t>Apply Basic Hygiene &amp; social distancing rules</a:t>
            </a:r>
          </a:p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No additional specific PPE requirements</a:t>
            </a:r>
          </a:p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In case of social demand / Member individual request, the following can be provided:</a:t>
            </a:r>
          </a:p>
          <a:p>
            <a:pPr marL="107950" indent="-107950" algn="l">
              <a:buFont typeface="Arial" panose="020B0604020202020204" pitchFamily="34" charset="0"/>
              <a:buChar char="•"/>
            </a:pPr>
            <a:endParaRPr lang="en-GB" sz="1000" dirty="0">
              <a:latin typeface="+mn-lt"/>
              <a:cs typeface="Arial"/>
            </a:endParaRPr>
          </a:p>
          <a:p>
            <a:pPr marL="355600" lvl="1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Mask - Type I Surgical (EN14683)</a:t>
            </a:r>
          </a:p>
          <a:p>
            <a:pPr marL="355600" lvl="1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Standard Safety Glasses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70" y="4902843"/>
            <a:ext cx="655868" cy="6539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1" y="4902843"/>
            <a:ext cx="651933" cy="6655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80319" y="3293053"/>
            <a:ext cx="4096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Increase frequency of hand washing</a:t>
            </a:r>
          </a:p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Social distancing rules apply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80319" y="3789884"/>
            <a:ext cx="4464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Provide Members with the following:</a:t>
            </a:r>
          </a:p>
          <a:p>
            <a:pPr marL="107950" indent="-107950" algn="l">
              <a:buFont typeface="Arial" panose="020B0604020202020204" pitchFamily="34" charset="0"/>
              <a:buChar char="•"/>
            </a:pPr>
            <a:endParaRPr lang="en-GB" sz="800" dirty="0">
              <a:latin typeface="+mn-lt"/>
              <a:cs typeface="Arial"/>
            </a:endParaRPr>
          </a:p>
          <a:p>
            <a:pPr marL="355600" lvl="1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Mask - Type II Surgical (EN14683)</a:t>
            </a:r>
          </a:p>
          <a:p>
            <a:pPr marL="355600" lvl="1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Standard Safety Glasses and/or Perspex screen</a:t>
            </a:r>
          </a:p>
          <a:p>
            <a:pPr marL="355600" lvl="1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Disposable gloves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63" y="5199176"/>
            <a:ext cx="655868" cy="6539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83" y="5187553"/>
            <a:ext cx="651933" cy="66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635" y="5199176"/>
            <a:ext cx="663145" cy="6539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40" y="5199176"/>
            <a:ext cx="657973" cy="653973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57" y="2332172"/>
            <a:ext cx="1028642" cy="8061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997" y="2327965"/>
            <a:ext cx="1156837" cy="8560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Plus 30"/>
          <p:cNvSpPr/>
          <p:nvPr/>
        </p:nvSpPr>
        <p:spPr bwMode="auto">
          <a:xfrm>
            <a:off x="2415289" y="5120493"/>
            <a:ext cx="248478" cy="24847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Plus 31"/>
          <p:cNvSpPr/>
          <p:nvPr/>
        </p:nvSpPr>
        <p:spPr bwMode="auto">
          <a:xfrm>
            <a:off x="6202499" y="5416826"/>
            <a:ext cx="248478" cy="24847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Plus 32"/>
          <p:cNvSpPr/>
          <p:nvPr/>
        </p:nvSpPr>
        <p:spPr bwMode="auto">
          <a:xfrm>
            <a:off x="7077713" y="5416826"/>
            <a:ext cx="248478" cy="24847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01954" y="533011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73F549-4FDE-4B49-AE12-52670C624948}"/>
              </a:ext>
            </a:extLst>
          </p:cNvPr>
          <p:cNvSpPr/>
          <p:nvPr/>
        </p:nvSpPr>
        <p:spPr>
          <a:xfrm>
            <a:off x="451430" y="2425719"/>
            <a:ext cx="4442303" cy="59776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1. G</a:t>
            </a:r>
            <a:r>
              <a:rPr lang="en-US" sz="1600" b="1" dirty="0"/>
              <a:t>UIDELINES FOR STANDARD WORK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eg.</a:t>
            </a:r>
            <a:r>
              <a:rPr lang="en-US" sz="1600" dirty="0"/>
              <a:t> office/production/workshop, </a:t>
            </a:r>
            <a:r>
              <a:rPr lang="en-US" sz="1600" dirty="0" err="1"/>
              <a:t>etc</a:t>
            </a:r>
            <a:r>
              <a:rPr lang="en-US" sz="1600" dirty="0"/>
              <a:t>…)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295515E-60B2-4495-9610-989625340F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387" y="3249491"/>
            <a:ext cx="849121" cy="82320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FE7623-EBF9-4802-9395-0CCE1D3239E6}"/>
              </a:ext>
            </a:extLst>
          </p:cNvPr>
          <p:cNvSpPr/>
          <p:nvPr/>
        </p:nvSpPr>
        <p:spPr>
          <a:xfrm>
            <a:off x="4980800" y="1500024"/>
            <a:ext cx="4319017" cy="664574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/>
              <a:t>2. G</a:t>
            </a:r>
            <a:r>
              <a:rPr lang="en-US" sz="1400" b="1" dirty="0"/>
              <a:t>UIDELINES FOR MEMBERS IN CONTACT WITH PUBLIC/EXTERNAL VISITORS/DELIVERIES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eg.</a:t>
            </a:r>
            <a:r>
              <a:rPr lang="en-US" sz="1400" dirty="0"/>
              <a:t> Security, Reception, stores receiving, </a:t>
            </a:r>
            <a:r>
              <a:rPr lang="en-US" sz="1400" dirty="0" err="1"/>
              <a:t>etc</a:t>
            </a:r>
            <a:r>
              <a:rPr lang="en-US" sz="1400" dirty="0"/>
              <a:t>…)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EE350-A6DE-4993-B252-40D99620B574}"/>
              </a:ext>
            </a:extLst>
          </p:cNvPr>
          <p:cNvSpPr/>
          <p:nvPr/>
        </p:nvSpPr>
        <p:spPr>
          <a:xfrm>
            <a:off x="448970" y="1471249"/>
            <a:ext cx="3322930" cy="72212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CONFIRM SOCIAL DISTANCING GUIDELINES OF YOUR COUNTRY</a:t>
            </a:r>
            <a:endParaRPr lang="en-US" sz="16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74" y="1442650"/>
            <a:ext cx="795583" cy="78613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528589" y="5594462"/>
            <a:ext cx="4174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Always confirm compatibility with existing PPE</a:t>
            </a:r>
          </a:p>
        </p:txBody>
      </p:sp>
    </p:spTree>
    <p:extLst>
      <p:ext uri="{BB962C8B-B14F-4D97-AF65-F5344CB8AC3E}">
        <p14:creationId xmlns:p14="http://schemas.microsoft.com/office/powerpoint/2010/main" val="13333907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4. PPE - </a:t>
            </a:r>
            <a:r>
              <a:rPr lang="en-GB" kern="1200" dirty="0"/>
              <a:t>PPE Selection Logic</a:t>
            </a:r>
            <a:endParaRPr lang="en-GB" kern="12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430" y="1000762"/>
            <a:ext cx="4464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Guidelines where social distancing is </a:t>
            </a:r>
            <a:r>
              <a:rPr lang="en-GB" b="1" u="sng" dirty="0"/>
              <a:t>not</a:t>
            </a:r>
            <a:r>
              <a:rPr lang="en-GB" b="1" dirty="0"/>
              <a:t> possible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970" y="3172842"/>
            <a:ext cx="3623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Increase frequency of hand washing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43" y="4371684"/>
            <a:ext cx="655868" cy="653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54" y="4371684"/>
            <a:ext cx="651933" cy="6655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8969" y="3476028"/>
            <a:ext cx="4425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Provide Members with the following:</a:t>
            </a:r>
            <a:endParaRPr lang="en-GB" sz="800" dirty="0">
              <a:latin typeface="+mn-lt"/>
              <a:cs typeface="Arial"/>
            </a:endParaRPr>
          </a:p>
          <a:p>
            <a:pPr marL="355600" lvl="1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Mask – Type I (Standard) </a:t>
            </a:r>
          </a:p>
          <a:p>
            <a:pPr marL="355600" lvl="1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Safety glasses or visor</a:t>
            </a:r>
          </a:p>
        </p:txBody>
      </p:sp>
      <p:sp>
        <p:nvSpPr>
          <p:cNvPr id="17" name="Plus 16"/>
          <p:cNvSpPr/>
          <p:nvPr/>
        </p:nvSpPr>
        <p:spPr bwMode="auto">
          <a:xfrm>
            <a:off x="2023776" y="4598425"/>
            <a:ext cx="248478" cy="24847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2739" y="450273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86" y="4389866"/>
            <a:ext cx="666246" cy="6662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51566" y="2172188"/>
            <a:ext cx="4177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l"/>
            <a:endParaRPr lang="en-GB" sz="800" dirty="0">
              <a:latin typeface="+mn-lt"/>
              <a:cs typeface="Arial"/>
            </a:endParaRPr>
          </a:p>
          <a:p>
            <a:pPr marL="357188" indent="-106363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As per std Work + Type II Surgical Mask + disposable gloves</a:t>
            </a:r>
            <a:endParaRPr lang="en-GB" sz="160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6071" y="3311271"/>
            <a:ext cx="4442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l"/>
            <a:endParaRPr lang="en-GB" sz="1600" dirty="0">
              <a:latin typeface="+mn-lt"/>
              <a:cs typeface="Arial"/>
            </a:endParaRPr>
          </a:p>
          <a:p>
            <a:pPr marL="357188" indent="-106363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Type II Surgical Mask (EN14683) / FFP2 (PPE)</a:t>
            </a:r>
          </a:p>
          <a:p>
            <a:pPr marL="357188" indent="-106363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Safety glasses or goggles</a:t>
            </a:r>
          </a:p>
          <a:p>
            <a:pPr marL="357188" indent="-106363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Disposable coveralls</a:t>
            </a:r>
          </a:p>
          <a:p>
            <a:pPr marL="357188" indent="-106363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Medical gloves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34" y="4843269"/>
            <a:ext cx="655868" cy="6539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05" y="4843269"/>
            <a:ext cx="651933" cy="665596"/>
          </a:xfrm>
          <a:prstGeom prst="rect">
            <a:avLst/>
          </a:prstGeom>
        </p:spPr>
      </p:pic>
      <p:sp>
        <p:nvSpPr>
          <p:cNvPr id="24" name="Plus 23"/>
          <p:cNvSpPr/>
          <p:nvPr/>
        </p:nvSpPr>
        <p:spPr bwMode="auto">
          <a:xfrm>
            <a:off x="6189346" y="5060919"/>
            <a:ext cx="248478" cy="24847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682" y="4852360"/>
            <a:ext cx="663145" cy="653973"/>
          </a:xfrm>
          <a:prstGeom prst="rect">
            <a:avLst/>
          </a:prstGeom>
        </p:spPr>
      </p:pic>
      <p:sp>
        <p:nvSpPr>
          <p:cNvPr id="26" name="Plus 25"/>
          <p:cNvSpPr/>
          <p:nvPr/>
        </p:nvSpPr>
        <p:spPr bwMode="auto">
          <a:xfrm>
            <a:off x="7140827" y="5070010"/>
            <a:ext cx="248478" cy="24847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0" y="4852639"/>
            <a:ext cx="661100" cy="653694"/>
          </a:xfrm>
          <a:prstGeom prst="rect">
            <a:avLst/>
          </a:prstGeom>
        </p:spPr>
      </p:pic>
      <p:sp>
        <p:nvSpPr>
          <p:cNvPr id="30" name="Plus 29"/>
          <p:cNvSpPr/>
          <p:nvPr/>
        </p:nvSpPr>
        <p:spPr bwMode="auto">
          <a:xfrm>
            <a:off x="8046494" y="5070010"/>
            <a:ext cx="248478" cy="24847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21301" y="5591734"/>
            <a:ext cx="3587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i="1" dirty="0"/>
              <a:t>* Authority request FPP2 or above for medical staff having to perform high risk procedure like intubation - only FFP2 mask is considered to be PPE.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32" y="3859198"/>
            <a:ext cx="1601841" cy="8210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7A071F-C87E-4249-9391-606BA82B751A}"/>
              </a:ext>
            </a:extLst>
          </p:cNvPr>
          <p:cNvSpPr/>
          <p:nvPr/>
        </p:nvSpPr>
        <p:spPr>
          <a:xfrm>
            <a:off x="448970" y="1471249"/>
            <a:ext cx="3322930" cy="72212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CONFIRM SOCIAL DISTANCING GUIDELINES OF YOUR COUNTRY</a:t>
            </a:r>
            <a:endParaRPr lang="en-US" sz="1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ACFD62-10A1-4094-B098-2C41C91D35C3}"/>
              </a:ext>
            </a:extLst>
          </p:cNvPr>
          <p:cNvSpPr/>
          <p:nvPr/>
        </p:nvSpPr>
        <p:spPr>
          <a:xfrm>
            <a:off x="432380" y="2425719"/>
            <a:ext cx="4442303" cy="59776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1. G</a:t>
            </a:r>
            <a:r>
              <a:rPr lang="en-US" sz="1600" b="1" dirty="0"/>
              <a:t>UIDELINES FOR STANDARD WORK</a:t>
            </a:r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eg.</a:t>
            </a:r>
            <a:r>
              <a:rPr lang="en-US" sz="1600" dirty="0"/>
              <a:t> Office/production/workshop, </a:t>
            </a:r>
            <a:r>
              <a:rPr lang="en-US" sz="1600" dirty="0" err="1"/>
              <a:t>etc</a:t>
            </a:r>
            <a:r>
              <a:rPr lang="en-US" sz="1600" dirty="0"/>
              <a:t>…)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E25FD9-8AB8-4244-B8EA-6F3A61532D45}"/>
              </a:ext>
            </a:extLst>
          </p:cNvPr>
          <p:cNvSpPr/>
          <p:nvPr/>
        </p:nvSpPr>
        <p:spPr>
          <a:xfrm>
            <a:off x="5028424" y="1480313"/>
            <a:ext cx="4319017" cy="748017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/>
              <a:t>2. G</a:t>
            </a:r>
            <a:r>
              <a:rPr lang="en-US" sz="1400" b="1" dirty="0"/>
              <a:t>UIDELINES FOR MEMBERS IN CONTACT WITH PUBLIC/EXTERNAL VISITORS/DELIVERIES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eg.</a:t>
            </a:r>
            <a:r>
              <a:rPr lang="en-US" sz="1400" dirty="0"/>
              <a:t> Security, Reception, stores receiving, </a:t>
            </a:r>
            <a:r>
              <a:rPr lang="en-US" sz="1400" dirty="0" err="1"/>
              <a:t>etc</a:t>
            </a:r>
            <a:r>
              <a:rPr lang="en-US" sz="1400" dirty="0"/>
              <a:t>…)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C451E1-9037-4AAE-B631-62CDA50C92C7}"/>
              </a:ext>
            </a:extLst>
          </p:cNvPr>
          <p:cNvSpPr/>
          <p:nvPr/>
        </p:nvSpPr>
        <p:spPr>
          <a:xfrm>
            <a:off x="5067915" y="2920153"/>
            <a:ext cx="4319017" cy="57538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3. GUIDELINES FOR AT RISK MEMBERS</a:t>
            </a:r>
            <a:endParaRPr lang="en-US" sz="1600" b="1" dirty="0"/>
          </a:p>
          <a:p>
            <a:pPr algn="ctr"/>
            <a:r>
              <a:rPr lang="en-US" sz="1600" dirty="0"/>
              <a:t>(</a:t>
            </a:r>
            <a:r>
              <a:rPr lang="en-US" sz="1600" dirty="0" err="1"/>
              <a:t>eg.</a:t>
            </a:r>
            <a:r>
              <a:rPr lang="en-US" sz="1600" dirty="0"/>
              <a:t> Company Doctor, medical staff, </a:t>
            </a:r>
            <a:r>
              <a:rPr lang="en-US" sz="1600" dirty="0" err="1"/>
              <a:t>etc</a:t>
            </a:r>
            <a:r>
              <a:rPr lang="en-US" sz="1600" dirty="0"/>
              <a:t>…)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B613E98-20B2-4042-AE91-BE87D840A2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928" y="3064885"/>
            <a:ext cx="908267" cy="8805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28" y="1471423"/>
            <a:ext cx="721411" cy="71284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28589" y="5058060"/>
            <a:ext cx="41740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Always confirm compatibility with existing PPE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8589" y="5342045"/>
            <a:ext cx="4346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-10795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  <a:cs typeface="Arial"/>
              </a:rPr>
              <a:t>For Members already wearing gloves as standard PPE, increase the frequency of replacement</a:t>
            </a:r>
          </a:p>
        </p:txBody>
      </p:sp>
    </p:spTree>
    <p:extLst>
      <p:ext uri="{BB962C8B-B14F-4D97-AF65-F5344CB8AC3E}">
        <p14:creationId xmlns:p14="http://schemas.microsoft.com/office/powerpoint/2010/main" val="25245837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4. PPE - </a:t>
            </a:r>
            <a:r>
              <a:rPr lang="en-GB" kern="1200" dirty="0"/>
              <a:t>Disposable Mask Use</a:t>
            </a:r>
            <a:endParaRPr lang="en-GB" kern="1200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430" y="1000762"/>
            <a:ext cx="3185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Disposable face-mask instructions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41536" y="1000762"/>
            <a:ext cx="2727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Face-mask fitting instructions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1429" y="5083472"/>
            <a:ext cx="4473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177800" algn="l"/>
              </a:tabLst>
            </a:pPr>
            <a:r>
              <a:rPr lang="en-GB" sz="1600" dirty="0">
                <a:latin typeface="+mn-lt"/>
              </a:rPr>
              <a:t>Follow the local procedure for </a:t>
            </a:r>
            <a:r>
              <a:rPr lang="en-GB" sz="1600" b="1" dirty="0">
                <a:latin typeface="+mn-lt"/>
              </a:rPr>
              <a:t>mask replacement </a:t>
            </a:r>
          </a:p>
          <a:p>
            <a:pPr marL="177800" indent="-177800" algn="l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1600" dirty="0">
                <a:latin typeface="+mn-lt"/>
              </a:rPr>
              <a:t>Normal frequency of mask replacement 4 hourly </a:t>
            </a:r>
          </a:p>
          <a:p>
            <a:pPr marL="177800" indent="-177800" algn="l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1600" dirty="0">
                <a:latin typeface="+mn-lt"/>
              </a:rPr>
              <a:t>This may vary depending on task / conditions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6F09097-9EDF-4FCC-B8AE-B6C835EBDFE5}"/>
              </a:ext>
            </a:extLst>
          </p:cNvPr>
          <p:cNvSpPr/>
          <p:nvPr/>
        </p:nvSpPr>
        <p:spPr>
          <a:xfrm>
            <a:off x="831879" y="2780831"/>
            <a:ext cx="4220667" cy="6505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177800" algn="l"/>
              </a:tabLst>
            </a:pPr>
            <a:r>
              <a:rPr lang="en-GB" sz="1600" b="1" dirty="0">
                <a:solidFill>
                  <a:schemeClr val="tx1"/>
                </a:solidFill>
              </a:rPr>
              <a:t>Check the condition </a:t>
            </a:r>
            <a:r>
              <a:rPr lang="en-GB" sz="1600" dirty="0">
                <a:solidFill>
                  <a:schemeClr val="tx1"/>
                </a:solidFill>
              </a:rPr>
              <a:t>of your mask before use</a:t>
            </a:r>
          </a:p>
          <a:p>
            <a:pPr marL="177800" indent="-177800" algn="l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Do not use mask which is damaged or dirty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7" y="2781348"/>
            <a:ext cx="469428" cy="68436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845C44E-C107-481B-99C5-DBEDCA563818}"/>
              </a:ext>
            </a:extLst>
          </p:cNvPr>
          <p:cNvSpPr/>
          <p:nvPr/>
        </p:nvSpPr>
        <p:spPr>
          <a:xfrm>
            <a:off x="833736" y="1677800"/>
            <a:ext cx="4063792" cy="322687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Follow the instructions supplied with the mask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6" y="1412993"/>
            <a:ext cx="524152" cy="51373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45E0C9B-9971-4154-9EF3-28EE965F1AB0}"/>
              </a:ext>
            </a:extLst>
          </p:cNvPr>
          <p:cNvSpPr/>
          <p:nvPr/>
        </p:nvSpPr>
        <p:spPr>
          <a:xfrm>
            <a:off x="435446" y="2159718"/>
            <a:ext cx="3885343" cy="54785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1600" b="1" dirty="0">
                <a:solidFill>
                  <a:schemeClr val="tx1"/>
                </a:solidFill>
              </a:rPr>
              <a:t>Wash your hands </a:t>
            </a:r>
            <a:r>
              <a:rPr lang="en-GB" sz="1600" dirty="0">
                <a:solidFill>
                  <a:schemeClr val="tx1"/>
                </a:solidFill>
              </a:rPr>
              <a:t>before and after fitting, adjusting, or disposing of the mask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4492A93-1814-479F-8F4A-57724A4F41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591" y="2084906"/>
            <a:ext cx="652462" cy="63255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453A48F-DA17-45A4-A2A8-0225EFC6D60F}"/>
              </a:ext>
            </a:extLst>
          </p:cNvPr>
          <p:cNvSpPr/>
          <p:nvPr/>
        </p:nvSpPr>
        <p:spPr>
          <a:xfrm>
            <a:off x="395580" y="3536211"/>
            <a:ext cx="4023028" cy="723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177800" algn="l"/>
              </a:tabLst>
            </a:pPr>
            <a:r>
              <a:rPr lang="en-GB" sz="1600" b="1" dirty="0">
                <a:solidFill>
                  <a:schemeClr val="tx1"/>
                </a:solidFill>
              </a:rPr>
              <a:t>Dispose of masks </a:t>
            </a:r>
            <a:r>
              <a:rPr lang="en-GB" sz="1600" dirty="0">
                <a:solidFill>
                  <a:schemeClr val="tx1"/>
                </a:solidFill>
              </a:rPr>
              <a:t>in the designated place </a:t>
            </a:r>
          </a:p>
          <a:p>
            <a:pPr marL="177800" indent="-177800" algn="l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1600" dirty="0">
                <a:solidFill>
                  <a:schemeClr val="tx1"/>
                </a:solidFill>
              </a:rPr>
              <a:t>This may be separate from other waste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23" y="3414432"/>
            <a:ext cx="764897" cy="88869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2D3B38C-6985-4CF7-B9B5-82941C272C38}"/>
              </a:ext>
            </a:extLst>
          </p:cNvPr>
          <p:cNvSpPr/>
          <p:nvPr/>
        </p:nvSpPr>
        <p:spPr>
          <a:xfrm>
            <a:off x="5190229" y="1480821"/>
            <a:ext cx="4063792" cy="35227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The following generic steps can be followed…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4492A93-1814-479F-8F4A-57724A4F41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441" y="1841168"/>
            <a:ext cx="825427" cy="80023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10726" y="2018944"/>
            <a:ext cx="29787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50" b="1" dirty="0"/>
              <a:t>Wash your hands before touching the mask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9" y="2366208"/>
            <a:ext cx="1090072" cy="72190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202120" y="2552704"/>
            <a:ext cx="1938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50" b="1" dirty="0"/>
              <a:t>Check the mask for defects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33" y="2725689"/>
            <a:ext cx="904912" cy="7988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814796" y="3103414"/>
            <a:ext cx="24144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/>
              <a:t>Orientate the top of mask correctly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44" y="3427439"/>
            <a:ext cx="887592" cy="636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86318" y="3494851"/>
            <a:ext cx="349180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050" b="1" dirty="0"/>
              <a:t>Ensure the proper side of the mask faces outwards. </a:t>
            </a:r>
          </a:p>
          <a:p>
            <a:pPr algn="l"/>
            <a:r>
              <a:rPr lang="en-GB" sz="900" i="1" dirty="0"/>
              <a:t>The inside of </a:t>
            </a:r>
            <a:r>
              <a:rPr lang="en-GB" sz="900" i="1" u="sng" dirty="0"/>
              <a:t>most</a:t>
            </a:r>
            <a:r>
              <a:rPr lang="en-GB" sz="900" i="1" dirty="0"/>
              <a:t> medical masks are white in colour, while the outside has a colour of some sort.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18" y="3909594"/>
            <a:ext cx="951227" cy="86785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258554" y="4129983"/>
            <a:ext cx="29345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Place the mask on your face</a:t>
            </a:r>
          </a:p>
          <a:p>
            <a:r>
              <a:rPr lang="en-GB" sz="900" i="1" dirty="0"/>
              <a:t>Pick up by the loops and put 1 loop around each ear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95" y="4578338"/>
            <a:ext cx="1350485" cy="68424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336167" y="4673247"/>
            <a:ext cx="294061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50" b="1" dirty="0"/>
              <a:t>Adjust the nose piece. </a:t>
            </a:r>
          </a:p>
          <a:p>
            <a:pPr algn="l"/>
            <a:r>
              <a:rPr lang="en-GB" sz="900" i="1" dirty="0"/>
              <a:t>Use your index finger and thumb to pinch the top edge of the mask around the bridge of your nose</a:t>
            </a:r>
            <a:endParaRPr lang="en-GB" sz="700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47" y="5252170"/>
            <a:ext cx="1324596" cy="6622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97528" y="5322307"/>
            <a:ext cx="3149398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b="1" dirty="0"/>
              <a:t>Fit the mask to your face and under your chin. </a:t>
            </a:r>
          </a:p>
          <a:p>
            <a:r>
              <a:rPr lang="en-GB" sz="900" i="1" dirty="0"/>
              <a:t>Adjust it to ensure it covers your face and mouth, and so the bottom edge is under your chin.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6397" y="4400993"/>
            <a:ext cx="3623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177800" algn="l"/>
              </a:tabLst>
            </a:pPr>
            <a:r>
              <a:rPr lang="en-GB" sz="1600" b="1" dirty="0">
                <a:latin typeface="+mn-lt"/>
              </a:rPr>
              <a:t>Avoid touching the mask </a:t>
            </a:r>
            <a:r>
              <a:rPr lang="en-GB" sz="1600" dirty="0">
                <a:latin typeface="+mn-lt"/>
              </a:rPr>
              <a:t>while using it</a:t>
            </a:r>
          </a:p>
          <a:p>
            <a:pPr marL="177800" indent="-177800" algn="l"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1600" dirty="0">
                <a:latin typeface="+mn-lt"/>
              </a:rPr>
              <a:t>If you do, wash your hands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4492A93-1814-479F-8F4A-57724A4F41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591" y="4359697"/>
            <a:ext cx="652462" cy="6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30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323DAA6-D41D-45F7-839E-1D42222113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687" y="1966374"/>
            <a:ext cx="800020" cy="77560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4. PPE - </a:t>
            </a:r>
            <a:r>
              <a:rPr lang="en-GB" kern="1200" dirty="0"/>
              <a:t>Disposable Gloves Use</a:t>
            </a:r>
            <a:endParaRPr lang="en-GB" kern="1200" dirty="0">
              <a:solidFill>
                <a:schemeClr val="dk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946" y="1877441"/>
            <a:ext cx="4401693" cy="4046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430" y="1000762"/>
            <a:ext cx="1903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Instructions for 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0252" y="1000762"/>
            <a:ext cx="2351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Instructions safe removal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44" y="4589319"/>
            <a:ext cx="916216" cy="106450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DE42A9F-D719-4A8C-9DA1-067DB8AF7F62}"/>
              </a:ext>
            </a:extLst>
          </p:cNvPr>
          <p:cNvSpPr/>
          <p:nvPr/>
        </p:nvSpPr>
        <p:spPr>
          <a:xfrm>
            <a:off x="534055" y="4535764"/>
            <a:ext cx="3294960" cy="9249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</a:rPr>
              <a:t>Dispose of gloves </a:t>
            </a:r>
            <a:r>
              <a:rPr lang="en-US" sz="1600" dirty="0">
                <a:solidFill>
                  <a:schemeClr val="tx1"/>
                </a:solidFill>
              </a:rPr>
              <a:t>in the designated location. This may be separate from other waste.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139050-235A-4483-A1CA-E4118E17370F}"/>
              </a:ext>
            </a:extLst>
          </p:cNvPr>
          <p:cNvSpPr/>
          <p:nvPr/>
        </p:nvSpPr>
        <p:spPr>
          <a:xfrm>
            <a:off x="846255" y="3014699"/>
            <a:ext cx="4032851" cy="7063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schemeClr val="tx1"/>
                </a:solidFill>
              </a:rPr>
              <a:t>Check the condition </a:t>
            </a:r>
            <a:r>
              <a:rPr lang="en-GB" sz="1600" dirty="0">
                <a:solidFill>
                  <a:schemeClr val="tx1"/>
                </a:solidFill>
              </a:rPr>
              <a:t>of your gloves before use</a:t>
            </a:r>
          </a:p>
          <a:p>
            <a:pPr algn="l"/>
            <a:r>
              <a:rPr lang="en-GB" sz="1600" dirty="0">
                <a:solidFill>
                  <a:schemeClr val="tx1"/>
                </a:solidFill>
              </a:rPr>
              <a:t>Do not use gloves which are damaged or dirty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6" y="2974515"/>
            <a:ext cx="500604" cy="7298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532E8CB-EA3F-41DC-9803-C76F0AEDE898}"/>
              </a:ext>
            </a:extLst>
          </p:cNvPr>
          <p:cNvSpPr/>
          <p:nvPr/>
        </p:nvSpPr>
        <p:spPr>
          <a:xfrm>
            <a:off x="534055" y="2080247"/>
            <a:ext cx="3469394" cy="54785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>
                <a:solidFill>
                  <a:schemeClr val="tx1"/>
                </a:solidFill>
              </a:rPr>
              <a:t>Wash your hands </a:t>
            </a:r>
            <a:r>
              <a:rPr lang="en-GB" sz="1600" dirty="0">
                <a:solidFill>
                  <a:schemeClr val="tx1"/>
                </a:solidFill>
              </a:rPr>
              <a:t>before fitting, and after disposing of the gloves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DF88B0-4C43-43F7-9162-B3D66C594E05}"/>
              </a:ext>
            </a:extLst>
          </p:cNvPr>
          <p:cNvSpPr/>
          <p:nvPr/>
        </p:nvSpPr>
        <p:spPr>
          <a:xfrm>
            <a:off x="5018189" y="1451063"/>
            <a:ext cx="4401693" cy="39780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/>
              <a:t>Follow these steps to protect skin from contamination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2392BD-BB88-4B41-A3B1-21B32D132D4D}"/>
              </a:ext>
            </a:extLst>
          </p:cNvPr>
          <p:cNvSpPr/>
          <p:nvPr/>
        </p:nvSpPr>
        <p:spPr>
          <a:xfrm>
            <a:off x="624012" y="1524691"/>
            <a:ext cx="4063792" cy="322687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BEFORE USE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CA728D-CB3A-4F70-9F55-F7ACE30BB435}"/>
              </a:ext>
            </a:extLst>
          </p:cNvPr>
          <p:cNvSpPr/>
          <p:nvPr/>
        </p:nvSpPr>
        <p:spPr>
          <a:xfrm>
            <a:off x="614487" y="3972411"/>
            <a:ext cx="4063792" cy="322687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AFTER USE</a:t>
            </a:r>
          </a:p>
        </p:txBody>
      </p:sp>
    </p:spTree>
    <p:extLst>
      <p:ext uri="{BB962C8B-B14F-4D97-AF65-F5344CB8AC3E}">
        <p14:creationId xmlns:p14="http://schemas.microsoft.com/office/powerpoint/2010/main" val="12273529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23" y="4216554"/>
            <a:ext cx="790153" cy="7478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4. PPE - </a:t>
            </a:r>
            <a:r>
              <a:rPr lang="en-GB" kern="1200" dirty="0"/>
              <a:t>Management of Re-Useable PPE</a:t>
            </a:r>
            <a:r>
              <a:rPr lang="en-GB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65" y="1949819"/>
            <a:ext cx="4370389" cy="3958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70251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Instructions for safe putting-on and removal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85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Guidelines for storage and cleaning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6BAF1E-F6E3-4F36-8E2F-90FB6834C3CD}"/>
              </a:ext>
            </a:extLst>
          </p:cNvPr>
          <p:cNvGrpSpPr/>
          <p:nvPr/>
        </p:nvGrpSpPr>
        <p:grpSpPr>
          <a:xfrm>
            <a:off x="449685" y="3288265"/>
            <a:ext cx="4353878" cy="687741"/>
            <a:chOff x="480123" y="2079788"/>
            <a:chExt cx="4353878" cy="687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23" y="2127232"/>
              <a:ext cx="1002657" cy="5354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071" y="2126242"/>
              <a:ext cx="1060249" cy="5761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205" y="2079788"/>
              <a:ext cx="805131" cy="6877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0">
              <a:off x="4135053" y="2028670"/>
              <a:ext cx="610906" cy="78699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787285" y="5139848"/>
            <a:ext cx="3979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Helvetica 45 Light"/>
              </a:rPr>
              <a:t>Carry out cleaning and drying in a clean area to avoid contamination of the RPE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333278" y="4307706"/>
            <a:ext cx="3297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dirty="0"/>
              <a:t>Supply appropriate cleaning products (eg. alcohol or disinfectant wipes)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A0522-C0DB-4ECE-995E-07EB61198C54}"/>
              </a:ext>
            </a:extLst>
          </p:cNvPr>
          <p:cNvSpPr/>
          <p:nvPr/>
        </p:nvSpPr>
        <p:spPr>
          <a:xfrm>
            <a:off x="427683" y="1432255"/>
            <a:ext cx="4470105" cy="53547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Multiple-use PPE</a:t>
            </a:r>
            <a:r>
              <a:rPr lang="en-US" sz="1600" dirty="0"/>
              <a:t> (safety </a:t>
            </a:r>
            <a:r>
              <a:rPr lang="en-US" sz="1400" dirty="0"/>
              <a:t>glasses</a:t>
            </a:r>
            <a:r>
              <a:rPr lang="en-US" sz="1600" dirty="0"/>
              <a:t> / visors / gloves)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1CD6CC-5E63-4C79-A3FC-4EBE6D935757}"/>
              </a:ext>
            </a:extLst>
          </p:cNvPr>
          <p:cNvSpPr/>
          <p:nvPr/>
        </p:nvSpPr>
        <p:spPr>
          <a:xfrm>
            <a:off x="449685" y="2072942"/>
            <a:ext cx="4419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Should be </a:t>
            </a:r>
            <a:r>
              <a:rPr lang="en-US" b="1" dirty="0"/>
              <a:t>cleaned before and after each use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Should be </a:t>
            </a:r>
            <a:r>
              <a:rPr lang="en-US" b="1" dirty="0"/>
              <a:t>stored </a:t>
            </a:r>
            <a:r>
              <a:rPr lang="en-US" dirty="0"/>
              <a:t>according to the manufacturers’ guidance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Should </a:t>
            </a:r>
            <a:r>
              <a:rPr lang="en-US" b="1" dirty="0"/>
              <a:t>NOT be shared between users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CDADA2-3985-4853-96CA-BC2E9E44C49F}"/>
              </a:ext>
            </a:extLst>
          </p:cNvPr>
          <p:cNvSpPr/>
          <p:nvPr/>
        </p:nvSpPr>
        <p:spPr>
          <a:xfrm>
            <a:off x="5018189" y="1432013"/>
            <a:ext cx="4401693" cy="39780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500" dirty="0"/>
              <a:t>Follow these steps to protect skin from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0419434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5. Workplace Management - </a:t>
            </a:r>
            <a:r>
              <a:rPr lang="en-GB" kern="1200" dirty="0"/>
              <a:t>Common Area Management</a:t>
            </a:r>
            <a:endParaRPr lang="en-GB" kern="12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189" y="1594500"/>
            <a:ext cx="3158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possibility of social distancing in common areas.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685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Assessment of Common Areas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66952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Possible Control Measures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074" y="2703040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95263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Likely volume of pedestrian traffic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074" y="3023558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95263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Direction of travel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074" y="3347627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95263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Pinch points (eg. doorways / corridors / site access points)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074" y="3872369"/>
            <a:ext cx="4521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5263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Gathering points (eg. reception areas, vend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areas, locker / changing rooms / group areas / rest areas, elevators, etc…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014944" y="1890868"/>
            <a:ext cx="3207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indent="-192088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common areas to reduce pedestrian traffic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5248" y="2497737"/>
            <a:ext cx="3309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indent="-192088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Staggered start / finish / break times to reduce traffic in common areas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29231" y="3592585"/>
            <a:ext cx="3448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indent="-192088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markings to define routes and indicate social distancing requirements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67216" y="4911446"/>
            <a:ext cx="371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indent="-192088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 systems maybe required where 2-way prevents social distancing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15248" y="3113894"/>
            <a:ext cx="4524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indent="-192088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 layouts to create more space for movement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70" y="1856110"/>
            <a:ext cx="662272" cy="659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10" y="4911446"/>
            <a:ext cx="422683" cy="5731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3" y="3556078"/>
            <a:ext cx="911226" cy="657335"/>
          </a:xfrm>
          <a:prstGeom prst="rect">
            <a:avLst/>
          </a:prstGeom>
        </p:spPr>
      </p:pic>
      <p:pic>
        <p:nvPicPr>
          <p:cNvPr id="22" name="Picture 17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29EB1D09-B496-4F96-916B-3C6F88B6AD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8" y="4801534"/>
            <a:ext cx="579375" cy="10272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05" y="4801290"/>
            <a:ext cx="1858601" cy="9998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8" y="4800267"/>
            <a:ext cx="1339654" cy="10008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15248" y="4305464"/>
            <a:ext cx="4551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indent="-192088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Chocking doors open at busy times to speed up the  flow of pedestrian traffic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154813" y="2396041"/>
            <a:ext cx="1041149" cy="613826"/>
            <a:chOff x="8292973" y="2238019"/>
            <a:chExt cx="1041149" cy="613826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8292973" y="2842791"/>
              <a:ext cx="104114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8292973" y="2238019"/>
              <a:ext cx="0" cy="6138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 bwMode="auto">
            <a:xfrm>
              <a:off x="8333715" y="2319497"/>
              <a:ext cx="208230" cy="1024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541945" y="2454150"/>
              <a:ext cx="208230" cy="1024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759128" y="2580555"/>
              <a:ext cx="208230" cy="1024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967358" y="2698860"/>
              <a:ext cx="208230" cy="1024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966499" y="5532123"/>
            <a:ext cx="4070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088" indent="-192088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one Member allowed in elevator at once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B0F6F85-10C3-4AD1-99F9-A4DD2562FBD0}"/>
              </a:ext>
            </a:extLst>
          </p:cNvPr>
          <p:cNvSpPr/>
          <p:nvPr/>
        </p:nvSpPr>
        <p:spPr>
          <a:xfrm>
            <a:off x="553005" y="2237826"/>
            <a:ext cx="4075464" cy="39780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CONSIDERATION POINTS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AC4640-6264-4355-BA3D-316235BD7D80}"/>
              </a:ext>
            </a:extLst>
          </p:cNvPr>
          <p:cNvSpPr/>
          <p:nvPr/>
        </p:nvSpPr>
        <p:spPr>
          <a:xfrm>
            <a:off x="5188943" y="1423917"/>
            <a:ext cx="3650003" cy="39780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Possible control measures could include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24" y="1460147"/>
            <a:ext cx="770539" cy="7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206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5. Workplace Management - </a:t>
            </a:r>
            <a:r>
              <a:rPr lang="en-GB" kern="1200" dirty="0"/>
              <a:t>Office Area Management</a:t>
            </a:r>
            <a:endParaRPr lang="en-GB" kern="1200" dirty="0">
              <a:solidFill>
                <a:schemeClr val="dk1"/>
              </a:solidFill>
            </a:endParaRPr>
          </a:p>
          <a:p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685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Management of Office Attendance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5665" y="4362281"/>
            <a:ext cx="3780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GB" dirty="0">
                <a:latin typeface="Arial"/>
                <a:cs typeface="Arial"/>
              </a:rPr>
              <a:t>Clean desks and equipment at the start and end of shift (common touch points)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30" y="5365101"/>
            <a:ext cx="600384" cy="59632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8866" y="1462999"/>
            <a:ext cx="28796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latin typeface="Arial"/>
                <a:cs typeface="Arial"/>
              </a:rPr>
              <a:t>Implement procedures so that social distancing and hygiene best practices can be followed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2957" y="2924259"/>
            <a:ext cx="4362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latin typeface="Arial"/>
                <a:cs typeface="Arial"/>
              </a:rPr>
              <a:t>This may be done on a rota basis to ensure each Member has equal work / home ratio.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52838" y="1878178"/>
            <a:ext cx="4349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latin typeface="Arial"/>
                <a:cs typeface="Arial"/>
              </a:rPr>
              <a:t>Do not allow Members to sit at adjacent desks</a:t>
            </a:r>
          </a:p>
          <a:p>
            <a:pPr algn="l"/>
            <a:r>
              <a:rPr lang="en-GB" dirty="0">
                <a:latin typeface="Arial"/>
                <a:cs typeface="Arial"/>
              </a:rPr>
              <a:t>Organise desks to avoid face-to-face work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5412086" y="2473776"/>
            <a:ext cx="3549627" cy="1352280"/>
            <a:chOff x="5412086" y="2473776"/>
            <a:chExt cx="3549627" cy="1352280"/>
          </a:xfrm>
        </p:grpSpPr>
        <p:grpSp>
          <p:nvGrpSpPr>
            <p:cNvPr id="49" name="Group 48"/>
            <p:cNvGrpSpPr/>
            <p:nvPr/>
          </p:nvGrpSpPr>
          <p:grpSpPr>
            <a:xfrm>
              <a:off x="5412086" y="3169121"/>
              <a:ext cx="839972" cy="656935"/>
              <a:chOff x="627321" y="5209953"/>
              <a:chExt cx="839972" cy="656935"/>
            </a:xfrm>
          </p:grpSpPr>
          <p:sp>
            <p:nvSpPr>
              <p:cNvPr id="22" name="Rounded Rectangle 21"/>
              <p:cNvSpPr/>
              <p:nvPr/>
            </p:nvSpPr>
            <p:spPr bwMode="auto">
              <a:xfrm>
                <a:off x="627321" y="5209953"/>
                <a:ext cx="839972" cy="35087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836482" y="5281422"/>
                <a:ext cx="429610" cy="483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266092" y="5398611"/>
                <a:ext cx="62978" cy="8454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9498">
                <a:off x="669528" y="5302619"/>
                <a:ext cx="155508" cy="16739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172" y="5361848"/>
                <a:ext cx="340263" cy="121311"/>
              </a:xfrm>
              <a:prstGeom prst="rect">
                <a:avLst/>
              </a:prstGeom>
            </p:spPr>
          </p:pic>
          <p:sp>
            <p:nvSpPr>
              <p:cNvPr id="47" name="Freeform 46"/>
              <p:cNvSpPr/>
              <p:nvPr/>
            </p:nvSpPr>
            <p:spPr bwMode="auto">
              <a:xfrm>
                <a:off x="1266092" y="5329737"/>
                <a:ext cx="30071" cy="73536"/>
              </a:xfrm>
              <a:custGeom>
                <a:avLst/>
                <a:gdLst>
                  <a:gd name="connsiteX0" fmla="*/ 28775 w 30071"/>
                  <a:gd name="connsiteY0" fmla="*/ 73536 h 73536"/>
                  <a:gd name="connsiteX1" fmla="*/ 25578 w 30071"/>
                  <a:gd name="connsiteY1" fmla="*/ 57550 h 73536"/>
                  <a:gd name="connsiteX2" fmla="*/ 25578 w 30071"/>
                  <a:gd name="connsiteY2" fmla="*/ 12789 h 73536"/>
                  <a:gd name="connsiteX3" fmla="*/ 12789 w 30071"/>
                  <a:gd name="connsiteY3" fmla="*/ 0 h 73536"/>
                  <a:gd name="connsiteX4" fmla="*/ 0 w 30071"/>
                  <a:gd name="connsiteY4" fmla="*/ 0 h 7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" h="73536">
                    <a:moveTo>
                      <a:pt x="28775" y="73536"/>
                    </a:moveTo>
                    <a:cubicBezTo>
                      <a:pt x="27709" y="68207"/>
                      <a:pt x="25578" y="62984"/>
                      <a:pt x="25578" y="57550"/>
                    </a:cubicBezTo>
                    <a:cubicBezTo>
                      <a:pt x="25578" y="35735"/>
                      <a:pt x="35688" y="37053"/>
                      <a:pt x="25578" y="12789"/>
                    </a:cubicBezTo>
                    <a:cubicBezTo>
                      <a:pt x="23259" y="7224"/>
                      <a:pt x="18818" y="0"/>
                      <a:pt x="1278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33875" y="5592938"/>
                <a:ext cx="385560" cy="273950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6303256" y="3169121"/>
              <a:ext cx="839972" cy="656935"/>
              <a:chOff x="627321" y="5209953"/>
              <a:chExt cx="839972" cy="656935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627321" y="5209953"/>
                <a:ext cx="839972" cy="35087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36482" y="5281422"/>
                <a:ext cx="429610" cy="483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266092" y="5398611"/>
                <a:ext cx="62978" cy="8454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9498">
                <a:off x="669528" y="5302619"/>
                <a:ext cx="155508" cy="16739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172" y="5361848"/>
                <a:ext cx="340263" cy="121311"/>
              </a:xfrm>
              <a:prstGeom prst="rect">
                <a:avLst/>
              </a:prstGeom>
            </p:spPr>
          </p:pic>
          <p:sp>
            <p:nvSpPr>
              <p:cNvPr id="57" name="Freeform 56"/>
              <p:cNvSpPr/>
              <p:nvPr/>
            </p:nvSpPr>
            <p:spPr bwMode="auto">
              <a:xfrm>
                <a:off x="1266092" y="5329737"/>
                <a:ext cx="30071" cy="73536"/>
              </a:xfrm>
              <a:custGeom>
                <a:avLst/>
                <a:gdLst>
                  <a:gd name="connsiteX0" fmla="*/ 28775 w 30071"/>
                  <a:gd name="connsiteY0" fmla="*/ 73536 h 73536"/>
                  <a:gd name="connsiteX1" fmla="*/ 25578 w 30071"/>
                  <a:gd name="connsiteY1" fmla="*/ 57550 h 73536"/>
                  <a:gd name="connsiteX2" fmla="*/ 25578 w 30071"/>
                  <a:gd name="connsiteY2" fmla="*/ 12789 h 73536"/>
                  <a:gd name="connsiteX3" fmla="*/ 12789 w 30071"/>
                  <a:gd name="connsiteY3" fmla="*/ 0 h 73536"/>
                  <a:gd name="connsiteX4" fmla="*/ 0 w 30071"/>
                  <a:gd name="connsiteY4" fmla="*/ 0 h 7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" h="73536">
                    <a:moveTo>
                      <a:pt x="28775" y="73536"/>
                    </a:moveTo>
                    <a:cubicBezTo>
                      <a:pt x="27709" y="68207"/>
                      <a:pt x="25578" y="62984"/>
                      <a:pt x="25578" y="57550"/>
                    </a:cubicBezTo>
                    <a:cubicBezTo>
                      <a:pt x="25578" y="35735"/>
                      <a:pt x="35688" y="37053"/>
                      <a:pt x="25578" y="12789"/>
                    </a:cubicBezTo>
                    <a:cubicBezTo>
                      <a:pt x="23259" y="7224"/>
                      <a:pt x="18818" y="0"/>
                      <a:pt x="1278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33875" y="5592938"/>
                <a:ext cx="385560" cy="273950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7215869" y="3169121"/>
              <a:ext cx="839972" cy="656935"/>
              <a:chOff x="627321" y="5209953"/>
              <a:chExt cx="839972" cy="656935"/>
            </a:xfrm>
          </p:grpSpPr>
          <p:sp>
            <p:nvSpPr>
              <p:cNvPr id="60" name="Rounded Rectangle 59"/>
              <p:cNvSpPr/>
              <p:nvPr/>
            </p:nvSpPr>
            <p:spPr bwMode="auto">
              <a:xfrm>
                <a:off x="627321" y="5209953"/>
                <a:ext cx="839972" cy="35087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836482" y="5281422"/>
                <a:ext cx="429610" cy="483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266092" y="5398611"/>
                <a:ext cx="62978" cy="8454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9498">
                <a:off x="669528" y="5302619"/>
                <a:ext cx="155508" cy="16739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172" y="5361848"/>
                <a:ext cx="340263" cy="121311"/>
              </a:xfrm>
              <a:prstGeom prst="rect">
                <a:avLst/>
              </a:prstGeom>
            </p:spPr>
          </p:pic>
          <p:sp>
            <p:nvSpPr>
              <p:cNvPr id="65" name="Freeform 64"/>
              <p:cNvSpPr/>
              <p:nvPr/>
            </p:nvSpPr>
            <p:spPr bwMode="auto">
              <a:xfrm>
                <a:off x="1266092" y="5329737"/>
                <a:ext cx="30071" cy="73536"/>
              </a:xfrm>
              <a:custGeom>
                <a:avLst/>
                <a:gdLst>
                  <a:gd name="connsiteX0" fmla="*/ 28775 w 30071"/>
                  <a:gd name="connsiteY0" fmla="*/ 73536 h 73536"/>
                  <a:gd name="connsiteX1" fmla="*/ 25578 w 30071"/>
                  <a:gd name="connsiteY1" fmla="*/ 57550 h 73536"/>
                  <a:gd name="connsiteX2" fmla="*/ 25578 w 30071"/>
                  <a:gd name="connsiteY2" fmla="*/ 12789 h 73536"/>
                  <a:gd name="connsiteX3" fmla="*/ 12789 w 30071"/>
                  <a:gd name="connsiteY3" fmla="*/ 0 h 73536"/>
                  <a:gd name="connsiteX4" fmla="*/ 0 w 30071"/>
                  <a:gd name="connsiteY4" fmla="*/ 0 h 7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" h="73536">
                    <a:moveTo>
                      <a:pt x="28775" y="73536"/>
                    </a:moveTo>
                    <a:cubicBezTo>
                      <a:pt x="27709" y="68207"/>
                      <a:pt x="25578" y="62984"/>
                      <a:pt x="25578" y="57550"/>
                    </a:cubicBezTo>
                    <a:cubicBezTo>
                      <a:pt x="25578" y="35735"/>
                      <a:pt x="35688" y="37053"/>
                      <a:pt x="25578" y="12789"/>
                    </a:cubicBezTo>
                    <a:cubicBezTo>
                      <a:pt x="23259" y="7224"/>
                      <a:pt x="18818" y="0"/>
                      <a:pt x="1278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33875" y="5592938"/>
                <a:ext cx="385560" cy="273950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8121741" y="3169121"/>
              <a:ext cx="839972" cy="656935"/>
              <a:chOff x="627321" y="5209953"/>
              <a:chExt cx="839972" cy="656935"/>
            </a:xfrm>
          </p:grpSpPr>
          <p:sp>
            <p:nvSpPr>
              <p:cNvPr id="68" name="Rounded Rectangle 67"/>
              <p:cNvSpPr/>
              <p:nvPr/>
            </p:nvSpPr>
            <p:spPr bwMode="auto">
              <a:xfrm>
                <a:off x="627321" y="5209953"/>
                <a:ext cx="839972" cy="35087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836482" y="5281422"/>
                <a:ext cx="429610" cy="483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66092" y="5398611"/>
                <a:ext cx="62978" cy="8454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9498">
                <a:off x="669528" y="5302619"/>
                <a:ext cx="155508" cy="167394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172" y="5361848"/>
                <a:ext cx="340263" cy="121311"/>
              </a:xfrm>
              <a:prstGeom prst="rect">
                <a:avLst/>
              </a:prstGeom>
            </p:spPr>
          </p:pic>
          <p:sp>
            <p:nvSpPr>
              <p:cNvPr id="73" name="Freeform 72"/>
              <p:cNvSpPr/>
              <p:nvPr/>
            </p:nvSpPr>
            <p:spPr bwMode="auto">
              <a:xfrm>
                <a:off x="1266092" y="5329737"/>
                <a:ext cx="30071" cy="73536"/>
              </a:xfrm>
              <a:custGeom>
                <a:avLst/>
                <a:gdLst>
                  <a:gd name="connsiteX0" fmla="*/ 28775 w 30071"/>
                  <a:gd name="connsiteY0" fmla="*/ 73536 h 73536"/>
                  <a:gd name="connsiteX1" fmla="*/ 25578 w 30071"/>
                  <a:gd name="connsiteY1" fmla="*/ 57550 h 73536"/>
                  <a:gd name="connsiteX2" fmla="*/ 25578 w 30071"/>
                  <a:gd name="connsiteY2" fmla="*/ 12789 h 73536"/>
                  <a:gd name="connsiteX3" fmla="*/ 12789 w 30071"/>
                  <a:gd name="connsiteY3" fmla="*/ 0 h 73536"/>
                  <a:gd name="connsiteX4" fmla="*/ 0 w 30071"/>
                  <a:gd name="connsiteY4" fmla="*/ 0 h 7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" h="73536">
                    <a:moveTo>
                      <a:pt x="28775" y="73536"/>
                    </a:moveTo>
                    <a:cubicBezTo>
                      <a:pt x="27709" y="68207"/>
                      <a:pt x="25578" y="62984"/>
                      <a:pt x="25578" y="57550"/>
                    </a:cubicBezTo>
                    <a:cubicBezTo>
                      <a:pt x="25578" y="35735"/>
                      <a:pt x="35688" y="37053"/>
                      <a:pt x="25578" y="12789"/>
                    </a:cubicBezTo>
                    <a:cubicBezTo>
                      <a:pt x="23259" y="7224"/>
                      <a:pt x="18818" y="0"/>
                      <a:pt x="1278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33875" y="5592938"/>
                <a:ext cx="385560" cy="273950"/>
              </a:xfrm>
              <a:prstGeom prst="rect">
                <a:avLst/>
              </a:prstGeom>
            </p:spPr>
          </p:pic>
        </p:grpSp>
        <p:grpSp>
          <p:nvGrpSpPr>
            <p:cNvPr id="75" name="Group 74"/>
            <p:cNvGrpSpPr/>
            <p:nvPr/>
          </p:nvGrpSpPr>
          <p:grpSpPr>
            <a:xfrm flipV="1">
              <a:off x="5412086" y="2473776"/>
              <a:ext cx="839972" cy="656935"/>
              <a:chOff x="627321" y="5209953"/>
              <a:chExt cx="839972" cy="656935"/>
            </a:xfrm>
          </p:grpSpPr>
          <p:sp>
            <p:nvSpPr>
              <p:cNvPr id="76" name="Rounded Rectangle 75"/>
              <p:cNvSpPr/>
              <p:nvPr/>
            </p:nvSpPr>
            <p:spPr bwMode="auto">
              <a:xfrm>
                <a:off x="627321" y="5209953"/>
                <a:ext cx="839972" cy="35087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836482" y="5281422"/>
                <a:ext cx="429610" cy="483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266092" y="5398611"/>
                <a:ext cx="62978" cy="8454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9498">
                <a:off x="669528" y="5302619"/>
                <a:ext cx="155508" cy="167394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172" y="5361848"/>
                <a:ext cx="340263" cy="121311"/>
              </a:xfrm>
              <a:prstGeom prst="rect">
                <a:avLst/>
              </a:prstGeom>
            </p:spPr>
          </p:pic>
          <p:sp>
            <p:nvSpPr>
              <p:cNvPr id="81" name="Freeform 80"/>
              <p:cNvSpPr/>
              <p:nvPr/>
            </p:nvSpPr>
            <p:spPr bwMode="auto">
              <a:xfrm>
                <a:off x="1266092" y="5329737"/>
                <a:ext cx="30071" cy="73536"/>
              </a:xfrm>
              <a:custGeom>
                <a:avLst/>
                <a:gdLst>
                  <a:gd name="connsiteX0" fmla="*/ 28775 w 30071"/>
                  <a:gd name="connsiteY0" fmla="*/ 73536 h 73536"/>
                  <a:gd name="connsiteX1" fmla="*/ 25578 w 30071"/>
                  <a:gd name="connsiteY1" fmla="*/ 57550 h 73536"/>
                  <a:gd name="connsiteX2" fmla="*/ 25578 w 30071"/>
                  <a:gd name="connsiteY2" fmla="*/ 12789 h 73536"/>
                  <a:gd name="connsiteX3" fmla="*/ 12789 w 30071"/>
                  <a:gd name="connsiteY3" fmla="*/ 0 h 73536"/>
                  <a:gd name="connsiteX4" fmla="*/ 0 w 30071"/>
                  <a:gd name="connsiteY4" fmla="*/ 0 h 7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" h="73536">
                    <a:moveTo>
                      <a:pt x="28775" y="73536"/>
                    </a:moveTo>
                    <a:cubicBezTo>
                      <a:pt x="27709" y="68207"/>
                      <a:pt x="25578" y="62984"/>
                      <a:pt x="25578" y="57550"/>
                    </a:cubicBezTo>
                    <a:cubicBezTo>
                      <a:pt x="25578" y="35735"/>
                      <a:pt x="35688" y="37053"/>
                      <a:pt x="25578" y="12789"/>
                    </a:cubicBezTo>
                    <a:cubicBezTo>
                      <a:pt x="23259" y="7224"/>
                      <a:pt x="18818" y="0"/>
                      <a:pt x="1278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33875" y="5592938"/>
                <a:ext cx="385560" cy="273950"/>
              </a:xfrm>
              <a:prstGeom prst="rect">
                <a:avLst/>
              </a:prstGeom>
            </p:spPr>
          </p:pic>
        </p:grpSp>
        <p:grpSp>
          <p:nvGrpSpPr>
            <p:cNvPr id="83" name="Group 82"/>
            <p:cNvGrpSpPr/>
            <p:nvPr/>
          </p:nvGrpSpPr>
          <p:grpSpPr>
            <a:xfrm flipV="1">
              <a:off x="6303256" y="2473776"/>
              <a:ext cx="839972" cy="656935"/>
              <a:chOff x="627321" y="5209953"/>
              <a:chExt cx="839972" cy="656935"/>
            </a:xfrm>
          </p:grpSpPr>
          <p:sp>
            <p:nvSpPr>
              <p:cNvPr id="84" name="Rounded Rectangle 83"/>
              <p:cNvSpPr/>
              <p:nvPr/>
            </p:nvSpPr>
            <p:spPr bwMode="auto">
              <a:xfrm>
                <a:off x="627321" y="5209953"/>
                <a:ext cx="839972" cy="35087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836482" y="5281422"/>
                <a:ext cx="429610" cy="483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1266092" y="5398611"/>
                <a:ext cx="62978" cy="8454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9498">
                <a:off x="669528" y="5302619"/>
                <a:ext cx="155508" cy="167394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172" y="5361848"/>
                <a:ext cx="340263" cy="121311"/>
              </a:xfrm>
              <a:prstGeom prst="rect">
                <a:avLst/>
              </a:prstGeom>
            </p:spPr>
          </p:pic>
          <p:sp>
            <p:nvSpPr>
              <p:cNvPr id="89" name="Freeform 88"/>
              <p:cNvSpPr/>
              <p:nvPr/>
            </p:nvSpPr>
            <p:spPr bwMode="auto">
              <a:xfrm>
                <a:off x="1266092" y="5329737"/>
                <a:ext cx="30071" cy="73536"/>
              </a:xfrm>
              <a:custGeom>
                <a:avLst/>
                <a:gdLst>
                  <a:gd name="connsiteX0" fmla="*/ 28775 w 30071"/>
                  <a:gd name="connsiteY0" fmla="*/ 73536 h 73536"/>
                  <a:gd name="connsiteX1" fmla="*/ 25578 w 30071"/>
                  <a:gd name="connsiteY1" fmla="*/ 57550 h 73536"/>
                  <a:gd name="connsiteX2" fmla="*/ 25578 w 30071"/>
                  <a:gd name="connsiteY2" fmla="*/ 12789 h 73536"/>
                  <a:gd name="connsiteX3" fmla="*/ 12789 w 30071"/>
                  <a:gd name="connsiteY3" fmla="*/ 0 h 73536"/>
                  <a:gd name="connsiteX4" fmla="*/ 0 w 30071"/>
                  <a:gd name="connsiteY4" fmla="*/ 0 h 7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" h="73536">
                    <a:moveTo>
                      <a:pt x="28775" y="73536"/>
                    </a:moveTo>
                    <a:cubicBezTo>
                      <a:pt x="27709" y="68207"/>
                      <a:pt x="25578" y="62984"/>
                      <a:pt x="25578" y="57550"/>
                    </a:cubicBezTo>
                    <a:cubicBezTo>
                      <a:pt x="25578" y="35735"/>
                      <a:pt x="35688" y="37053"/>
                      <a:pt x="25578" y="12789"/>
                    </a:cubicBezTo>
                    <a:cubicBezTo>
                      <a:pt x="23259" y="7224"/>
                      <a:pt x="18818" y="0"/>
                      <a:pt x="1278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33875" y="5592938"/>
                <a:ext cx="385560" cy="273950"/>
              </a:xfrm>
              <a:prstGeom prst="rect">
                <a:avLst/>
              </a:prstGeom>
            </p:spPr>
          </p:pic>
        </p:grpSp>
        <p:grpSp>
          <p:nvGrpSpPr>
            <p:cNvPr id="91" name="Group 90"/>
            <p:cNvGrpSpPr/>
            <p:nvPr/>
          </p:nvGrpSpPr>
          <p:grpSpPr>
            <a:xfrm flipV="1">
              <a:off x="7215869" y="2473776"/>
              <a:ext cx="839972" cy="656935"/>
              <a:chOff x="627321" y="5209953"/>
              <a:chExt cx="839972" cy="656935"/>
            </a:xfrm>
          </p:grpSpPr>
          <p:sp>
            <p:nvSpPr>
              <p:cNvPr id="92" name="Rounded Rectangle 91"/>
              <p:cNvSpPr/>
              <p:nvPr/>
            </p:nvSpPr>
            <p:spPr bwMode="auto">
              <a:xfrm>
                <a:off x="627321" y="5209953"/>
                <a:ext cx="839972" cy="35087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836482" y="5281422"/>
                <a:ext cx="429610" cy="483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266092" y="5398611"/>
                <a:ext cx="62978" cy="8454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9498">
                <a:off x="669528" y="5302619"/>
                <a:ext cx="155508" cy="167394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172" y="5361848"/>
                <a:ext cx="340263" cy="121311"/>
              </a:xfrm>
              <a:prstGeom prst="rect">
                <a:avLst/>
              </a:prstGeom>
            </p:spPr>
          </p:pic>
          <p:sp>
            <p:nvSpPr>
              <p:cNvPr id="97" name="Freeform 96"/>
              <p:cNvSpPr/>
              <p:nvPr/>
            </p:nvSpPr>
            <p:spPr bwMode="auto">
              <a:xfrm>
                <a:off x="1266092" y="5329737"/>
                <a:ext cx="30071" cy="73536"/>
              </a:xfrm>
              <a:custGeom>
                <a:avLst/>
                <a:gdLst>
                  <a:gd name="connsiteX0" fmla="*/ 28775 w 30071"/>
                  <a:gd name="connsiteY0" fmla="*/ 73536 h 73536"/>
                  <a:gd name="connsiteX1" fmla="*/ 25578 w 30071"/>
                  <a:gd name="connsiteY1" fmla="*/ 57550 h 73536"/>
                  <a:gd name="connsiteX2" fmla="*/ 25578 w 30071"/>
                  <a:gd name="connsiteY2" fmla="*/ 12789 h 73536"/>
                  <a:gd name="connsiteX3" fmla="*/ 12789 w 30071"/>
                  <a:gd name="connsiteY3" fmla="*/ 0 h 73536"/>
                  <a:gd name="connsiteX4" fmla="*/ 0 w 30071"/>
                  <a:gd name="connsiteY4" fmla="*/ 0 h 7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" h="73536">
                    <a:moveTo>
                      <a:pt x="28775" y="73536"/>
                    </a:moveTo>
                    <a:cubicBezTo>
                      <a:pt x="27709" y="68207"/>
                      <a:pt x="25578" y="62984"/>
                      <a:pt x="25578" y="57550"/>
                    </a:cubicBezTo>
                    <a:cubicBezTo>
                      <a:pt x="25578" y="35735"/>
                      <a:pt x="35688" y="37053"/>
                      <a:pt x="25578" y="12789"/>
                    </a:cubicBezTo>
                    <a:cubicBezTo>
                      <a:pt x="23259" y="7224"/>
                      <a:pt x="18818" y="0"/>
                      <a:pt x="1278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33875" y="5592938"/>
                <a:ext cx="385560" cy="273950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 flipV="1">
              <a:off x="8121741" y="2473776"/>
              <a:ext cx="839972" cy="656935"/>
              <a:chOff x="627321" y="5209953"/>
              <a:chExt cx="839972" cy="656935"/>
            </a:xfrm>
          </p:grpSpPr>
          <p:sp>
            <p:nvSpPr>
              <p:cNvPr id="100" name="Rounded Rectangle 99"/>
              <p:cNvSpPr/>
              <p:nvPr/>
            </p:nvSpPr>
            <p:spPr bwMode="auto">
              <a:xfrm>
                <a:off x="627321" y="5209953"/>
                <a:ext cx="839972" cy="35087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836482" y="5281422"/>
                <a:ext cx="429610" cy="4831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266092" y="5398611"/>
                <a:ext cx="62978" cy="8454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89498">
                <a:off x="669528" y="5302619"/>
                <a:ext cx="155508" cy="167394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9172" y="5361848"/>
                <a:ext cx="340263" cy="121311"/>
              </a:xfrm>
              <a:prstGeom prst="rect">
                <a:avLst/>
              </a:prstGeom>
            </p:spPr>
          </p:pic>
          <p:sp>
            <p:nvSpPr>
              <p:cNvPr id="105" name="Freeform 104"/>
              <p:cNvSpPr/>
              <p:nvPr/>
            </p:nvSpPr>
            <p:spPr bwMode="auto">
              <a:xfrm>
                <a:off x="1266092" y="5329737"/>
                <a:ext cx="30071" cy="73536"/>
              </a:xfrm>
              <a:custGeom>
                <a:avLst/>
                <a:gdLst>
                  <a:gd name="connsiteX0" fmla="*/ 28775 w 30071"/>
                  <a:gd name="connsiteY0" fmla="*/ 73536 h 73536"/>
                  <a:gd name="connsiteX1" fmla="*/ 25578 w 30071"/>
                  <a:gd name="connsiteY1" fmla="*/ 57550 h 73536"/>
                  <a:gd name="connsiteX2" fmla="*/ 25578 w 30071"/>
                  <a:gd name="connsiteY2" fmla="*/ 12789 h 73536"/>
                  <a:gd name="connsiteX3" fmla="*/ 12789 w 30071"/>
                  <a:gd name="connsiteY3" fmla="*/ 0 h 73536"/>
                  <a:gd name="connsiteX4" fmla="*/ 0 w 30071"/>
                  <a:gd name="connsiteY4" fmla="*/ 0 h 73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71" h="73536">
                    <a:moveTo>
                      <a:pt x="28775" y="73536"/>
                    </a:moveTo>
                    <a:cubicBezTo>
                      <a:pt x="27709" y="68207"/>
                      <a:pt x="25578" y="62984"/>
                      <a:pt x="25578" y="57550"/>
                    </a:cubicBezTo>
                    <a:cubicBezTo>
                      <a:pt x="25578" y="35735"/>
                      <a:pt x="35688" y="37053"/>
                      <a:pt x="25578" y="12789"/>
                    </a:cubicBezTo>
                    <a:cubicBezTo>
                      <a:pt x="23259" y="7224"/>
                      <a:pt x="18818" y="0"/>
                      <a:pt x="1278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33875" y="5592938"/>
                <a:ext cx="385560" cy="273950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6572318" y="2517958"/>
              <a:ext cx="260544" cy="195148"/>
              <a:chOff x="5172068" y="4149410"/>
              <a:chExt cx="1053418" cy="789012"/>
            </a:xfrm>
          </p:grpSpPr>
          <p:cxnSp>
            <p:nvCxnSpPr>
              <p:cNvPr id="107" name="Straight Connector 106"/>
              <p:cNvCxnSpPr/>
              <p:nvPr/>
            </p:nvCxnSpPr>
            <p:spPr bwMode="auto">
              <a:xfrm>
                <a:off x="5172068" y="4152556"/>
                <a:ext cx="1053418" cy="785866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5172068" y="4149410"/>
                <a:ext cx="1053418" cy="789012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5674196" y="3597973"/>
              <a:ext cx="260544" cy="195148"/>
              <a:chOff x="5172068" y="4149410"/>
              <a:chExt cx="1053418" cy="789012"/>
            </a:xfrm>
          </p:grpSpPr>
          <p:cxnSp>
            <p:nvCxnSpPr>
              <p:cNvPr id="111" name="Straight Connector 110"/>
              <p:cNvCxnSpPr/>
              <p:nvPr/>
            </p:nvCxnSpPr>
            <p:spPr bwMode="auto">
              <a:xfrm>
                <a:off x="5172068" y="4152556"/>
                <a:ext cx="1053418" cy="785866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5172068" y="4149410"/>
                <a:ext cx="1053418" cy="789012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3" name="Group 112"/>
            <p:cNvGrpSpPr/>
            <p:nvPr/>
          </p:nvGrpSpPr>
          <p:grpSpPr>
            <a:xfrm>
              <a:off x="7505583" y="3597973"/>
              <a:ext cx="260544" cy="195148"/>
              <a:chOff x="5172068" y="4149410"/>
              <a:chExt cx="1053418" cy="789012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>
                <a:off x="5172068" y="4152556"/>
                <a:ext cx="1053418" cy="785866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 flipV="1">
                <a:off x="5172068" y="4149410"/>
                <a:ext cx="1053418" cy="789012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6" name="Group 115"/>
            <p:cNvGrpSpPr/>
            <p:nvPr/>
          </p:nvGrpSpPr>
          <p:grpSpPr>
            <a:xfrm>
              <a:off x="8411455" y="2513177"/>
              <a:ext cx="260544" cy="195148"/>
              <a:chOff x="5172068" y="4149410"/>
              <a:chExt cx="1053418" cy="789012"/>
            </a:xfrm>
          </p:grpSpPr>
          <p:cxnSp>
            <p:nvCxnSpPr>
              <p:cNvPr id="117" name="Straight Connector 116"/>
              <p:cNvCxnSpPr/>
              <p:nvPr/>
            </p:nvCxnSpPr>
            <p:spPr bwMode="auto">
              <a:xfrm>
                <a:off x="5172068" y="4152556"/>
                <a:ext cx="1053418" cy="785866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 flipV="1">
                <a:off x="5172068" y="4149410"/>
                <a:ext cx="1053418" cy="789012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04910"/>
              </p:ext>
            </p:extLst>
          </p:nvPr>
        </p:nvGraphicFramePr>
        <p:xfrm>
          <a:off x="466229" y="3565141"/>
          <a:ext cx="42707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369">
                  <a:extLst>
                    <a:ext uri="{9D8B030D-6E8A-4147-A177-3AD203B41FA5}">
                      <a16:colId xmlns:a16="http://schemas.microsoft.com/office/drawing/2014/main" val="3480240888"/>
                    </a:ext>
                  </a:extLst>
                </a:gridCol>
                <a:gridCol w="658473">
                  <a:extLst>
                    <a:ext uri="{9D8B030D-6E8A-4147-A177-3AD203B41FA5}">
                      <a16:colId xmlns:a16="http://schemas.microsoft.com/office/drawing/2014/main" val="1597351172"/>
                    </a:ext>
                  </a:extLst>
                </a:gridCol>
                <a:gridCol w="658473">
                  <a:extLst>
                    <a:ext uri="{9D8B030D-6E8A-4147-A177-3AD203B41FA5}">
                      <a16:colId xmlns:a16="http://schemas.microsoft.com/office/drawing/2014/main" val="2509647396"/>
                    </a:ext>
                  </a:extLst>
                </a:gridCol>
                <a:gridCol w="658473">
                  <a:extLst>
                    <a:ext uri="{9D8B030D-6E8A-4147-A177-3AD203B41FA5}">
                      <a16:colId xmlns:a16="http://schemas.microsoft.com/office/drawing/2014/main" val="1230336813"/>
                    </a:ext>
                  </a:extLst>
                </a:gridCol>
                <a:gridCol w="658473">
                  <a:extLst>
                    <a:ext uri="{9D8B030D-6E8A-4147-A177-3AD203B41FA5}">
                      <a16:colId xmlns:a16="http://schemas.microsoft.com/office/drawing/2014/main" val="2877312395"/>
                    </a:ext>
                  </a:extLst>
                </a:gridCol>
                <a:gridCol w="658473">
                  <a:extLst>
                    <a:ext uri="{9D8B030D-6E8A-4147-A177-3AD203B41FA5}">
                      <a16:colId xmlns:a16="http://schemas.microsoft.com/office/drawing/2014/main" val="74917608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Sample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Rota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Tues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Weds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Thurs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Fri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178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Member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005644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Member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723477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Member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549243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Member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ym typeface="Webdings" panose="05030102010509060703" pitchFamily="18" charset="2"/>
                        </a:rPr>
                        <a:t></a:t>
                      </a:r>
                      <a:endParaRPr lang="en-GB" sz="1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ebdings" panose="05030102010509060703" pitchFamily="18" charset="2"/>
                        </a:rPr>
                        <a:t></a:t>
                      </a:r>
                      <a:endParaRPr lang="en-GB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58877663"/>
                  </a:ext>
                </a:extLst>
              </a:tr>
            </a:tbl>
          </a:graphicData>
        </a:graphic>
      </p:graphicFrame>
      <p:sp>
        <p:nvSpPr>
          <p:cNvPr id="120" name="Rectangle 119"/>
          <p:cNvSpPr/>
          <p:nvPr/>
        </p:nvSpPr>
        <p:spPr>
          <a:xfrm>
            <a:off x="492472" y="5534544"/>
            <a:ext cx="43626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>
                <a:latin typeface="Arial"/>
                <a:cs typeface="Arial"/>
              </a:rPr>
              <a:t>Image </a:t>
            </a:r>
            <a:r>
              <a:rPr lang="en-GB" b="1" dirty="0">
                <a:latin typeface="Arial"/>
                <a:cs typeface="Arial"/>
                <a:sym typeface="Symbol" panose="05050102010706020507" pitchFamily="18" charset="2"/>
              </a:rPr>
              <a:t></a:t>
            </a:r>
            <a:r>
              <a:rPr lang="en-GB" dirty="0">
                <a:latin typeface="Arial"/>
                <a:cs typeface="Arial"/>
              </a:rPr>
              <a:t> 50% Members in office where possible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994849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Office Layout</a:t>
            </a:r>
          </a:p>
        </p:txBody>
      </p:sp>
      <p:pic>
        <p:nvPicPr>
          <p:cNvPr id="122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B57B919-E959-42A5-8705-DA7E6F1D93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6938" y="4368880"/>
            <a:ext cx="680782" cy="630263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5033856" y="4962439"/>
            <a:ext cx="422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GB" dirty="0">
                <a:latin typeface="Arial"/>
                <a:cs typeface="Arial"/>
              </a:rPr>
              <a:t>Make alcohol wipes available for Members to use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5663937" y="5347155"/>
            <a:ext cx="3888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GB" dirty="0">
                <a:latin typeface="Arial"/>
                <a:cs typeface="Arial"/>
              </a:rPr>
              <a:t>Ensure facilities are available for Members to follow hygiene best-practices (eg. hand gel)</a:t>
            </a:r>
          </a:p>
        </p:txBody>
      </p:sp>
      <p:cxnSp>
        <p:nvCxnSpPr>
          <p:cNvPr id="129" name="Straight Connector 128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05EB892-E21D-4B33-B667-336D30C75A2F}"/>
              </a:ext>
            </a:extLst>
          </p:cNvPr>
          <p:cNvSpPr/>
          <p:nvPr/>
        </p:nvSpPr>
        <p:spPr>
          <a:xfrm>
            <a:off x="405807" y="2294641"/>
            <a:ext cx="4466406" cy="523220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dirty="0">
                <a:latin typeface="Arial"/>
                <a:cs typeface="Arial"/>
              </a:rPr>
              <a:t>Reduce the number of Members in the office</a:t>
            </a:r>
            <a:r>
              <a:rPr lang="en-GB" sz="1400" dirty="0">
                <a:latin typeface="Arial"/>
                <a:cs typeface="Arial"/>
              </a:rPr>
              <a:t> at any one time, by utilising home working where possible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FAE23D6-D002-4C37-A3FD-C86BB310CF16}"/>
              </a:ext>
            </a:extLst>
          </p:cNvPr>
          <p:cNvSpPr/>
          <p:nvPr/>
        </p:nvSpPr>
        <p:spPr>
          <a:xfrm>
            <a:off x="4992179" y="1437184"/>
            <a:ext cx="4401693" cy="453085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latin typeface="Arial"/>
                <a:cs typeface="Arial"/>
              </a:rPr>
              <a:t>Where possible </a:t>
            </a:r>
            <a:r>
              <a:rPr lang="en-GB" sz="1400" b="1" dirty="0">
                <a:latin typeface="Arial"/>
                <a:cs typeface="Arial"/>
              </a:rPr>
              <a:t>move desk / work station </a:t>
            </a:r>
            <a:r>
              <a:rPr lang="en-GB" sz="1400" dirty="0">
                <a:latin typeface="Arial"/>
                <a:cs typeface="Arial"/>
              </a:rPr>
              <a:t>to achieve social distancing guidelines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F7AE011-AF99-46E4-B8FF-828511C970F7}"/>
              </a:ext>
            </a:extLst>
          </p:cNvPr>
          <p:cNvSpPr/>
          <p:nvPr/>
        </p:nvSpPr>
        <p:spPr>
          <a:xfrm>
            <a:off x="4960055" y="3902777"/>
            <a:ext cx="4498766" cy="409307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latin typeface="Arial"/>
                <a:cs typeface="Arial"/>
              </a:rPr>
              <a:t>Consider </a:t>
            </a:r>
            <a:r>
              <a:rPr lang="en-GB" sz="1400" b="1" dirty="0">
                <a:latin typeface="Arial"/>
                <a:cs typeface="Arial"/>
              </a:rPr>
              <a:t>safe pedestrian traffic flow </a:t>
            </a:r>
            <a:r>
              <a:rPr lang="en-GB" sz="1400" dirty="0">
                <a:latin typeface="Arial"/>
                <a:cs typeface="Arial"/>
              </a:rPr>
              <a:t>within the office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61" y="1436594"/>
            <a:ext cx="797215" cy="7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876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37170"/>
              </p:ext>
            </p:extLst>
          </p:nvPr>
        </p:nvGraphicFramePr>
        <p:xfrm>
          <a:off x="378764" y="741999"/>
          <a:ext cx="8831911" cy="5383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359">
                  <a:extLst>
                    <a:ext uri="{9D8B030D-6E8A-4147-A177-3AD203B41FA5}">
                      <a16:colId xmlns:a16="http://schemas.microsoft.com/office/drawing/2014/main" val="978235148"/>
                    </a:ext>
                  </a:extLst>
                </a:gridCol>
                <a:gridCol w="4474552">
                  <a:extLst>
                    <a:ext uri="{9D8B030D-6E8A-4147-A177-3AD203B41FA5}">
                      <a16:colId xmlns:a16="http://schemas.microsoft.com/office/drawing/2014/main" val="3896667094"/>
                    </a:ext>
                  </a:extLst>
                </a:gridCol>
              </a:tblGrid>
              <a:tr h="31563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 Information</a:t>
                      </a:r>
                      <a:r>
                        <a:rPr lang="en-GB" sz="14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Sharing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 Workplace Management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47384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r>
                        <a:rPr lang="en-GB" sz="1400" b="1" u="none" strike="noStrike" kern="12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Common Golden Health Rules</a:t>
                      </a:r>
                      <a:endParaRPr lang="en-GB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Common Area Management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1157750718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285750" lvl="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dirty="0">
                          <a:effectLst/>
                        </a:rPr>
                        <a:t>Symptoms / Actions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Area</a:t>
                      </a:r>
                      <a:r>
                        <a:rPr lang="en-GB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379604884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285750" lvl="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dirty="0">
                          <a:effectLst/>
                        </a:rPr>
                        <a:t>Social Distancing Behaviours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Communication </a:t>
                      </a:r>
                      <a:r>
                        <a:rPr lang="en-GB" sz="1400" b="0" u="none" strike="noStrike" kern="1200" dirty="0">
                          <a:effectLst/>
                        </a:rPr>
                        <a:t>B</a:t>
                      </a:r>
                      <a:r>
                        <a:rPr lang="en-GB" sz="1400" u="none" strike="noStrike" kern="1200" dirty="0">
                          <a:effectLst/>
                        </a:rPr>
                        <a:t>riefings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682903458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285750" lvl="0" indent="-103188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dirty="0">
                          <a:effectLst/>
                        </a:rPr>
                        <a:t>Hygiene Standards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Meetings / Meeting Rooms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986944837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Travel to and during work</a:t>
                      </a: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Restaurant Areas</a:t>
                      </a: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12004254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Car Share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kern="1200" dirty="0">
                          <a:effectLst/>
                        </a:rPr>
                        <a:t>Visitor Management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3583342040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Company Bus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kern="1200" dirty="0">
                          <a:effectLst/>
                        </a:rPr>
                        <a:t>Management of 3</a:t>
                      </a:r>
                      <a:r>
                        <a:rPr lang="en-GB" sz="1400" u="none" strike="noStrike" kern="1200" baseline="30000" dirty="0">
                          <a:effectLst/>
                        </a:rPr>
                        <a:t>rd</a:t>
                      </a:r>
                      <a:r>
                        <a:rPr lang="en-GB" sz="1400" u="none" strike="noStrike" kern="1200" dirty="0">
                          <a:effectLst/>
                        </a:rPr>
                        <a:t> Parties on</a:t>
                      </a:r>
                      <a:r>
                        <a:rPr lang="en-GB" sz="1400" u="none" strike="noStrike" kern="1200" baseline="0" dirty="0">
                          <a:effectLst/>
                        </a:rPr>
                        <a:t> site (</a:t>
                      </a:r>
                      <a:r>
                        <a:rPr lang="en-GB" sz="1400" u="none" strike="noStrike" kern="1200" dirty="0">
                          <a:effectLst/>
                        </a:rPr>
                        <a:t>Contractors</a:t>
                      </a:r>
                      <a:r>
                        <a:rPr lang="en-GB" sz="1400" u="none" strike="noStrike" kern="1200" baseline="0" dirty="0">
                          <a:effectLst/>
                        </a:rPr>
                        <a:t> / </a:t>
                      </a:r>
                      <a:r>
                        <a:rPr lang="en-GB" sz="1400" u="none" strike="noStrike" kern="1200" dirty="0">
                          <a:effectLst/>
                        </a:rPr>
                        <a:t>Visiting Drives)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68317845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Public Transport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kern="1200" dirty="0">
                          <a:effectLst/>
                        </a:rPr>
                        <a:t>Post / Package Deliveries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3695018833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Pool Car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6. Cleaning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38164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PPE</a:t>
                      </a: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Cleaning Common Areas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2103176535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PPE Selection Logic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strike="noStrike" kern="1200" dirty="0">
                          <a:effectLst/>
                        </a:rPr>
                        <a:t>Cleaning Workstations and Work Equipment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3260053458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Disposable Mask Use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Cleaning Areas Potentially Contaminated by a Member with Coronavirus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extLst>
                  <a:ext uri="{0D108BD9-81ED-4DB2-BD59-A6C34878D82A}">
                    <a16:rowId xmlns:a16="http://schemas.microsoft.com/office/drawing/2014/main" val="4254001539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Disposable Gloves Use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7. Member Daily Health Management and Actions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75593"/>
                  </a:ext>
                </a:extLst>
              </a:tr>
              <a:tr h="407410">
                <a:tc>
                  <a:txBody>
                    <a:bodyPr/>
                    <a:lstStyle/>
                    <a:p>
                      <a:pPr marL="285750" lvl="0" indent="-103188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strike="noStrike" kern="1200" dirty="0">
                          <a:effectLst/>
                        </a:rPr>
                        <a:t>Management of Re-Useable PPE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525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r>
                        <a:rPr lang="en-GB" sz="14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Common Case Management Protocol for Suspected / Confirmed Cases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96688"/>
                  </a:ext>
                </a:extLst>
              </a:tr>
              <a:tr h="3156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44000" marR="952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 Management Audit &amp; Review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44000" marR="9525" marT="0" marB="0" anchor="ctr">
                    <a:solidFill>
                      <a:srgbClr val="0877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5873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BA1F0A1-FCB7-4ACA-8205-7C1B6C4DA470}"/>
              </a:ext>
            </a:extLst>
          </p:cNvPr>
          <p:cNvSpPr/>
          <p:nvPr/>
        </p:nvSpPr>
        <p:spPr>
          <a:xfrm>
            <a:off x="1420368" y="167320"/>
            <a:ext cx="6419883" cy="40927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1951610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5. Workplace Management - </a:t>
            </a:r>
            <a:r>
              <a:rPr lang="en-GB" kern="1200" dirty="0"/>
              <a:t>Communication Briefings</a:t>
            </a:r>
            <a:endParaRPr lang="en-GB" kern="12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471" y="1498938"/>
            <a:ext cx="44041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9685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Guidelines for communication briefings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5" y="2317295"/>
            <a:ext cx="4050315" cy="13817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021038" y="2648189"/>
            <a:ext cx="818951" cy="81895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3004239" y="2619605"/>
            <a:ext cx="818951" cy="81895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5038288" y="4934172"/>
            <a:ext cx="4172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Where possible, alternative forms of communication should be used (eg. whiteboard / poster / communication app)"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79" y="2446861"/>
            <a:ext cx="3105150" cy="23145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A1A80F-2687-430E-88A8-E36669836FA9}"/>
              </a:ext>
            </a:extLst>
          </p:cNvPr>
          <p:cNvSpPr/>
          <p:nvPr/>
        </p:nvSpPr>
        <p:spPr>
          <a:xfrm>
            <a:off x="580833" y="1586082"/>
            <a:ext cx="4050315" cy="56639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NO LARGE GROUP BRIEFINGS </a:t>
            </a:r>
          </a:p>
          <a:p>
            <a:pPr algn="ctr"/>
            <a:r>
              <a:rPr lang="en-GB" sz="1600" dirty="0"/>
              <a:t>(maximum 5 Members)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DFC304-D4F3-4144-9F5E-04AD2801320A}"/>
              </a:ext>
            </a:extLst>
          </p:cNvPr>
          <p:cNvSpPr/>
          <p:nvPr/>
        </p:nvSpPr>
        <p:spPr>
          <a:xfrm>
            <a:off x="609805" y="4857347"/>
            <a:ext cx="3144956" cy="56639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BRIEFINGS DURATION</a:t>
            </a:r>
          </a:p>
          <a:p>
            <a:pPr algn="ctr"/>
            <a:r>
              <a:rPr lang="en-GB" sz="1600" dirty="0"/>
              <a:t>Reduce to minimum time necessary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09" y="4608251"/>
            <a:ext cx="970995" cy="10645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1EDAAE-9F91-4CD0-AC6B-06F20838F252}"/>
              </a:ext>
            </a:extLst>
          </p:cNvPr>
          <p:cNvSpPr/>
          <p:nvPr/>
        </p:nvSpPr>
        <p:spPr>
          <a:xfrm>
            <a:off x="5038287" y="1583203"/>
            <a:ext cx="4172430" cy="56639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Plan Communication so that social distancing can be respected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11883-F741-44E3-B34A-8E8ECBF698EB}"/>
              </a:ext>
            </a:extLst>
          </p:cNvPr>
          <p:cNvSpPr/>
          <p:nvPr/>
        </p:nvSpPr>
        <p:spPr>
          <a:xfrm>
            <a:off x="449685" y="3892037"/>
            <a:ext cx="4372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Communication should be cascaded through the management chain to teams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86" y="2227974"/>
            <a:ext cx="850531" cy="8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35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5. Workplace Management - </a:t>
            </a:r>
            <a:r>
              <a:rPr lang="en-GB" kern="1200" dirty="0"/>
              <a:t>Meetings / Meeting Rooms</a:t>
            </a:r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9679" y="2554956"/>
            <a:ext cx="4459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Re-layout meeting rooms to ensure social distancing / reduce seat numbers if required</a:t>
            </a:r>
          </a:p>
        </p:txBody>
      </p:sp>
      <p:pic>
        <p:nvPicPr>
          <p:cNvPr id="6" name="Picture 9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C9DD449-1A3A-4B01-9C8B-18F3DA40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6294" y="3368791"/>
            <a:ext cx="2155528" cy="1627593"/>
          </a:xfrm>
          <a:prstGeom prst="rect">
            <a:avLst/>
          </a:prstGeom>
        </p:spPr>
      </p:pic>
      <p:pic>
        <p:nvPicPr>
          <p:cNvPr id="7" name="Picture 11" descr="A picture containing drawing, food&#10;&#10;Description generated with very high confidence">
            <a:extLst>
              <a:ext uri="{FF2B5EF4-FFF2-40B4-BE49-F238E27FC236}">
                <a16:creationId xmlns:a16="http://schemas.microsoft.com/office/drawing/2014/main" id="{B6A82BD3-6400-45F4-9A0E-796486C80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50" y="1990013"/>
            <a:ext cx="791123" cy="4569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7702" y="1704300"/>
            <a:ext cx="4103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b="1" dirty="0">
              <a:cs typeface="Arial"/>
            </a:endParaRPr>
          </a:p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Consider, is the meeting business critical?</a:t>
            </a:r>
          </a:p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Use an alternative method where possible</a:t>
            </a:r>
          </a:p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Reduce to the minimum number of attendees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685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Organisation of Internal Meetings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32" y="3191446"/>
            <a:ext cx="2442460" cy="18332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40704" y="1000762"/>
            <a:ext cx="4119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Meeting Room Layout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6773" y="2812296"/>
            <a:ext cx="336226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208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Reduce meeting time to the minimum (&lt;30 minutes)</a:t>
            </a:r>
          </a:p>
          <a:p>
            <a:pPr marL="285750" indent="-19208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Keep doors open during and between meetings</a:t>
            </a:r>
          </a:p>
          <a:p>
            <a:pPr marL="285750" indent="-19208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Clean desks / equipment before and after meeting with disinfectant wipes</a:t>
            </a:r>
          </a:p>
          <a:p>
            <a:pPr marL="285750" indent="-19208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All attendees to wash hands / gel after the meeting</a:t>
            </a:r>
          </a:p>
          <a:p>
            <a:pPr marL="285750" indent="-19208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Face masks must be worn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00261" y="5244966"/>
            <a:ext cx="3476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social distancing guidelines are applied among participants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3000" y="1969636"/>
            <a:ext cx="4459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large enough space (ideally ventilated) to allow for social distancing to be applied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6DFE6D9-E45B-48BA-B99B-4A1ADE6F7228}"/>
              </a:ext>
            </a:extLst>
          </p:cNvPr>
          <p:cNvSpPr/>
          <p:nvPr/>
        </p:nvSpPr>
        <p:spPr>
          <a:xfrm>
            <a:off x="604170" y="1472987"/>
            <a:ext cx="4050315" cy="38423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MEETING PLANNING</a:t>
            </a:r>
            <a:endParaRPr lang="en-GB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475D58-E8F8-43C8-89F1-FEA27DD2C0BA}"/>
              </a:ext>
            </a:extLst>
          </p:cNvPr>
          <p:cNvSpPr/>
          <p:nvPr/>
        </p:nvSpPr>
        <p:spPr>
          <a:xfrm>
            <a:off x="562998" y="2838205"/>
            <a:ext cx="4050315" cy="38423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MEETING MANAGEMENT</a:t>
            </a:r>
            <a:endParaRPr lang="en-GB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33" y="3248349"/>
            <a:ext cx="648967" cy="8010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F8F7A9-836D-442F-A3D3-4BAC82FC1E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5848" y="4592073"/>
            <a:ext cx="761918" cy="738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24C6EF-3134-493E-84C0-34F252380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14" y="5301242"/>
            <a:ext cx="768671" cy="701028"/>
          </a:xfrm>
          <a:prstGeom prst="rect">
            <a:avLst/>
          </a:prstGeom>
        </p:spPr>
      </p:pic>
      <p:pic>
        <p:nvPicPr>
          <p:cNvPr id="18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B57B919-E959-42A5-8705-DA7E6F1D9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5280" y="4049377"/>
            <a:ext cx="697105" cy="64537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4F5C8C3-3E6A-4514-8746-CBA19E249633}"/>
              </a:ext>
            </a:extLst>
          </p:cNvPr>
          <p:cNvSpPr/>
          <p:nvPr/>
        </p:nvSpPr>
        <p:spPr>
          <a:xfrm>
            <a:off x="5109816" y="1474170"/>
            <a:ext cx="4050315" cy="38423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MEETING ROOM</a:t>
            </a:r>
            <a:endParaRPr lang="en-GB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19" y="5192589"/>
            <a:ext cx="683412" cy="6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75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5. Workplace Management – </a:t>
            </a:r>
            <a:r>
              <a:rPr lang="en-GB" kern="1200" dirty="0"/>
              <a:t>Restaurant Areas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0929" y="1453932"/>
            <a:ext cx="471953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Stagger lunch breaks if required to </a:t>
            </a:r>
            <a:r>
              <a:rPr lang="en-GB" b="1" dirty="0">
                <a:cs typeface="Arial"/>
              </a:rPr>
              <a:t>reduce numbers of Members attending at one time</a:t>
            </a:r>
          </a:p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Encourage Members </a:t>
            </a:r>
            <a:r>
              <a:rPr lang="en-GB" dirty="0"/>
              <a:t>to </a:t>
            </a:r>
            <a:r>
              <a:rPr lang="en-GB" b="1" dirty="0"/>
              <a:t>bring own lunchbox</a:t>
            </a:r>
          </a:p>
        </p:txBody>
      </p:sp>
      <p:pic>
        <p:nvPicPr>
          <p:cNvPr id="7" name="Picture 9" descr="A dining room table&#10;&#10;Description generated with high confidence">
            <a:extLst>
              <a:ext uri="{FF2B5EF4-FFF2-40B4-BE49-F238E27FC236}">
                <a16:creationId xmlns:a16="http://schemas.microsoft.com/office/drawing/2014/main" id="{A404CF3E-546B-4259-91DC-44325C16DD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65" y="4208637"/>
            <a:ext cx="2398193" cy="1226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13" y="2886992"/>
            <a:ext cx="1377480" cy="989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0928" y="1468745"/>
            <a:ext cx="1737959" cy="1040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702" y="2377375"/>
            <a:ext cx="997337" cy="8527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0" y="3831488"/>
            <a:ext cx="818100" cy="5226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7574" y="2978670"/>
            <a:ext cx="3097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No self service food counters, </a:t>
            </a:r>
            <a:r>
              <a:rPr lang="en-GB" dirty="0">
                <a:cs typeface="Arial"/>
              </a:rPr>
              <a:t>such as salad bars. Only serve pre-prepared / pre-packed food.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54556" y="3844397"/>
            <a:ext cx="307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Minimise handling of cash </a:t>
            </a:r>
            <a:r>
              <a:rPr lang="en-GB" dirty="0">
                <a:cs typeface="Arial"/>
              </a:rPr>
              <a:t>– contactless payments only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9115" y="4414168"/>
            <a:ext cx="42715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Wear masks </a:t>
            </a:r>
            <a:r>
              <a:rPr lang="en-GB" dirty="0">
                <a:cs typeface="Arial"/>
              </a:rPr>
              <a:t>(except when eating/drinking)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573698" y="2934983"/>
            <a:ext cx="1166841" cy="7634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630347" y="2934983"/>
            <a:ext cx="1010297" cy="76343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2198901" y="5395207"/>
            <a:ext cx="2737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Increase frequency of cleaning of tables and chairs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56581" y="1486131"/>
            <a:ext cx="266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Re-design layouts and pedestrian traffic flow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42493" y="2050871"/>
            <a:ext cx="2799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Floor markings to indicate flow, distances and recommended flow.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63" y="4216101"/>
            <a:ext cx="1867762" cy="12188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849537" y="3293568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Change seating arrangements / reduced seating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56580" y="3589230"/>
            <a:ext cx="4274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Perspex screens at tables, in case that social distancing requirements cannot be met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42493" y="5543413"/>
            <a:ext cx="2831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Eliminate face-to-face seating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42493" y="2896088"/>
            <a:ext cx="4465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Perspex screens at payment points</a:t>
            </a:r>
          </a:p>
        </p:txBody>
      </p:sp>
      <p:pic>
        <p:nvPicPr>
          <p:cNvPr id="36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B57B919-E959-42A5-8705-DA7E6F1D9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221" y="5238970"/>
            <a:ext cx="680782" cy="6302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145" y="5219257"/>
            <a:ext cx="657357" cy="63403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71503" y="4749313"/>
            <a:ext cx="3258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Wash hands </a:t>
            </a:r>
            <a:r>
              <a:rPr lang="en-GB" dirty="0">
                <a:cs typeface="Arial"/>
              </a:rPr>
              <a:t>before and after eating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31CA0CD-10A4-4D86-8D70-35241960DBF2}"/>
              </a:ext>
            </a:extLst>
          </p:cNvPr>
          <p:cNvSpPr/>
          <p:nvPr/>
        </p:nvSpPr>
        <p:spPr>
          <a:xfrm>
            <a:off x="493509" y="915719"/>
            <a:ext cx="4348983" cy="47095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Measures to </a:t>
            </a:r>
            <a:r>
              <a:rPr lang="en-US" sz="1600" b="1" dirty="0"/>
              <a:t>reduce the volume of Members in the restaurant / canteen at any one 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6480B0-E64F-4863-A348-0B76752A08E7}"/>
              </a:ext>
            </a:extLst>
          </p:cNvPr>
          <p:cNvSpPr/>
          <p:nvPr/>
        </p:nvSpPr>
        <p:spPr>
          <a:xfrm>
            <a:off x="564734" y="2372841"/>
            <a:ext cx="4175805" cy="49505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Measures to </a:t>
            </a:r>
            <a:r>
              <a:rPr lang="en-GB" sz="1600" b="1" dirty="0"/>
              <a:t>prevent contamination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AF81EF-062A-4A06-BA2F-6A11EAC0CC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7841" y="4655249"/>
            <a:ext cx="747830" cy="7250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F4F5CFF-927D-4149-AD1F-1A3F2A99E8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61" y="4667546"/>
            <a:ext cx="768671" cy="70102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95CBC69-E829-4C43-8020-41BBD6DFD15E}"/>
              </a:ext>
            </a:extLst>
          </p:cNvPr>
          <p:cNvSpPr/>
          <p:nvPr/>
        </p:nvSpPr>
        <p:spPr>
          <a:xfrm>
            <a:off x="5061053" y="925644"/>
            <a:ext cx="4348982" cy="475488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Measures to </a:t>
            </a:r>
            <a:r>
              <a:rPr lang="en-GB" sz="1600" b="1" dirty="0"/>
              <a:t>ensure social distancing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81203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5. Workplace Management - </a:t>
            </a:r>
            <a:r>
              <a:rPr lang="en-GB" kern="1200" dirty="0"/>
              <a:t>Visitor Management</a:t>
            </a:r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314" y="2360996"/>
            <a:ext cx="4413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9685" y="1930109"/>
            <a:ext cx="44133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The definition of "essential visitor" should be clarified for the particular site and keep the number of visitors to an absolute minimum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0097" y="2818108"/>
            <a:ext cx="2774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Where possible hold meetings by video conference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2786" y="4220897"/>
            <a:ext cx="2877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Minimise / remove need for documentation handling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286" y="3837919"/>
            <a:ext cx="3682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Limit site access only to areas essential to the purpose of the visit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4551" y="4623686"/>
            <a:ext cx="3535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Make visitors aware of the site rules regarding Coronavirus prevention, eg. signs at entrance / near reception 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3454" y="2046024"/>
            <a:ext cx="36663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Apply social distancing in visitor receptions, including interaction with reception staff, Members, and other visitors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899" y="5619329"/>
            <a:ext cx="4248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Follow the guidelines for meetings / meeting rooms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1963" y="3486797"/>
            <a:ext cx="3507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Use floor markings or barriers to maintain social distancing at reception desk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55055" y="5348437"/>
            <a:ext cx="3582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Provide hand sanitiser gels for visitors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992" y="3522696"/>
            <a:ext cx="2781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dirty="0"/>
              <a:t>Keep visit duration to a minimum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685" y="1000762"/>
            <a:ext cx="4515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Guidelines to ensure the health &amp; safety of visitors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9" y="2839811"/>
            <a:ext cx="926672" cy="5364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16" y="3349612"/>
            <a:ext cx="595822" cy="6035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528" y="3376210"/>
            <a:ext cx="1013128" cy="7438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65405" y="1000762"/>
            <a:ext cx="44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Social Distancing &amp; Hygiene Measures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12786" y="4726803"/>
            <a:ext cx="3019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Reception staff complete visitor log book. No need for visitor to touch.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96" y="2787018"/>
            <a:ext cx="665892" cy="66589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792408" y="2970019"/>
            <a:ext cx="3684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No physical greeting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041370" y="5652387"/>
            <a:ext cx="3582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Wash your hands after the meeting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238" y="4252211"/>
            <a:ext cx="1337548" cy="936283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>
            <a:off x="5265699" y="4295477"/>
            <a:ext cx="1053418" cy="785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229311" y="4293260"/>
            <a:ext cx="1053418" cy="789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140537-67DB-4D7C-89BF-5D0792DD76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6" y="4545586"/>
            <a:ext cx="766463" cy="107151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ADCF56A-6FFF-40A4-8D4C-7A7A4E9B2F46}"/>
              </a:ext>
            </a:extLst>
          </p:cNvPr>
          <p:cNvSpPr/>
          <p:nvPr/>
        </p:nvSpPr>
        <p:spPr>
          <a:xfrm>
            <a:off x="604169" y="1453540"/>
            <a:ext cx="4050315" cy="38423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ESSENTIAL VISITORS ONLY!</a:t>
            </a:r>
            <a:endParaRPr lang="en-GB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5C9516-676D-423B-9A3C-1D4C02340540}"/>
              </a:ext>
            </a:extLst>
          </p:cNvPr>
          <p:cNvSpPr/>
          <p:nvPr/>
        </p:nvSpPr>
        <p:spPr>
          <a:xfrm>
            <a:off x="5075238" y="1429899"/>
            <a:ext cx="4050315" cy="594240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APPLY SOCIAL DISTANCING GUIDELINES &amp; HYGIENE STANDARDS</a:t>
            </a:r>
            <a:endParaRPr lang="en-GB" sz="16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6BCFA7A-B519-4474-9657-E87FBC89B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0197" y="5263610"/>
            <a:ext cx="761918" cy="7386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11" y="2126337"/>
            <a:ext cx="688413" cy="6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674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955605" cy="495524"/>
          </a:xfrm>
        </p:spPr>
        <p:txBody>
          <a:bodyPr/>
          <a:lstStyle/>
          <a:p>
            <a:r>
              <a:rPr lang="en-GB" dirty="0"/>
              <a:t>5. Workplace Management – </a:t>
            </a:r>
            <a:r>
              <a:rPr lang="en-GB" kern="1200" dirty="0"/>
              <a:t>Management of 3</a:t>
            </a:r>
            <a:r>
              <a:rPr lang="en-GB" kern="1200" baseline="30000" dirty="0"/>
              <a:t>rd</a:t>
            </a:r>
            <a:r>
              <a:rPr lang="en-GB" kern="1200" dirty="0"/>
              <a:t> Parties on Site</a:t>
            </a:r>
            <a:endParaRPr lang="en-GB" dirty="0"/>
          </a:p>
        </p:txBody>
      </p:sp>
      <p:pic>
        <p:nvPicPr>
          <p:cNvPr id="4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6562131-13DB-4624-B819-4BE027AEF8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83" y="3982405"/>
            <a:ext cx="1401763" cy="953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685" y="1000762"/>
            <a:ext cx="44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Guidelines for contractor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7258" y="1000762"/>
            <a:ext cx="44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Guidelines for visiting drivers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116" y="3766151"/>
            <a:ext cx="29710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04775" algn="l">
              <a:buFont typeface="Arial"/>
              <a:buChar char="•"/>
            </a:pPr>
            <a:endParaRPr lang="en-GB" dirty="0">
              <a:latin typeface="Arial"/>
              <a:cs typeface="Arial"/>
            </a:endParaRPr>
          </a:p>
          <a:p>
            <a:pPr marL="180975" indent="-104775" algn="l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Risk assessments and method statements must include control measures for coronavirus / social distancing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116" y="5199428"/>
            <a:ext cx="4372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04775" algn="l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Contractors to follow internal Guidelines at all times whilst on site (reconfirm through regular site audit)</a:t>
            </a:r>
            <a:endParaRPr lang="en-GB" dirty="0"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116" y="2166053"/>
            <a:ext cx="4500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04775" algn="l">
              <a:buFont typeface="Arial"/>
              <a:buChar char="•"/>
            </a:pPr>
            <a:r>
              <a:rPr lang="en-GB" dirty="0"/>
              <a:t>The definition of "</a:t>
            </a:r>
            <a:r>
              <a:rPr lang="en-GB" dirty="0">
                <a:latin typeface="Arial"/>
                <a:cs typeface="Arial"/>
              </a:rPr>
              <a:t>business critical</a:t>
            </a:r>
            <a:r>
              <a:rPr lang="en-GB" dirty="0"/>
              <a:t>" should be clarified for the particular site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116" y="2726040"/>
            <a:ext cx="4500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04775" algn="l">
              <a:buFont typeface="Arial"/>
              <a:buChar char="•"/>
            </a:pPr>
            <a:r>
              <a:rPr lang="en-GB" dirty="0">
                <a:latin typeface="Arial"/>
                <a:cs typeface="Arial"/>
              </a:rPr>
              <a:t>Share the site guidelines with the contractors in advance of them attending site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9116" y="3280993"/>
            <a:ext cx="4500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04775" algn="l">
              <a:buFont typeface="Arial"/>
              <a:buChar char="•"/>
            </a:pPr>
            <a:r>
              <a:rPr lang="en-GB" dirty="0"/>
              <a:t>Contractors’ own guidelines should be reviewed to ensure alignment with internal procedures.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69045" y="2369631"/>
            <a:ext cx="3306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Make drivers aware of the site rules, before entering site (where possible before arriving at site)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8270" y="3946172"/>
            <a:ext cx="3635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dirty="0"/>
              <a:t>Face masks are available to issue to drivers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78271" y="4324234"/>
            <a:ext cx="428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Ask drivers asked to confirm they have no symptoms of coronavirus. Procedures in place to manage drivers who think they may have symptoms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69045" y="3111730"/>
            <a:ext cx="272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Rules may need to be produced in multiple languages</a:t>
            </a:r>
          </a:p>
        </p:txBody>
      </p:sp>
      <p:pic>
        <p:nvPicPr>
          <p:cNvPr id="2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140537-67DB-4D7C-89BF-5D0792DD7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62" y="2410076"/>
            <a:ext cx="972035" cy="13589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75" y="3832335"/>
            <a:ext cx="703368" cy="7013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06509" y="5255016"/>
            <a:ext cx="3562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Ensure adequate facilities for drivers to wash their hands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50" y="5178536"/>
            <a:ext cx="680781" cy="67618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936EE-F6F8-462D-9330-EBE9490ECD74}"/>
              </a:ext>
            </a:extLst>
          </p:cNvPr>
          <p:cNvSpPr/>
          <p:nvPr/>
        </p:nvSpPr>
        <p:spPr>
          <a:xfrm>
            <a:off x="530357" y="1475686"/>
            <a:ext cx="4050315" cy="523220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CONTRACTOR WORK ON-SITE ONLY IF BUSINESS CRITICAL</a:t>
            </a:r>
            <a:endParaRPr lang="en-GB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5C18AA-C2EC-4F44-89F7-5E6C7C4FAE86}"/>
              </a:ext>
            </a:extLst>
          </p:cNvPr>
          <p:cNvSpPr/>
          <p:nvPr/>
        </p:nvSpPr>
        <p:spPr>
          <a:xfrm>
            <a:off x="4983620" y="1474103"/>
            <a:ext cx="3696755" cy="555781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Implement social distancing measures at driver receptions / gatehouses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62" y="1633036"/>
            <a:ext cx="628421" cy="6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70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5. Workplace Management - </a:t>
            </a:r>
            <a:r>
              <a:rPr lang="en-GB" kern="1200" dirty="0"/>
              <a:t>Post / Package Deliveries</a:t>
            </a:r>
            <a:endParaRPr lang="en-GB" kern="1200" dirty="0">
              <a:solidFill>
                <a:schemeClr val="dk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324" y="4164977"/>
            <a:ext cx="4489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Where possible parcels should </a:t>
            </a:r>
            <a:r>
              <a:rPr lang="en-GB" b="1" dirty="0"/>
              <a:t>NOT</a:t>
            </a:r>
            <a:r>
              <a:rPr lang="en-GB" dirty="0"/>
              <a:t> be handled immediately (guideline 3 hours)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749" y="4901759"/>
            <a:ext cx="4489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If parcels must be handled, then appropriate disposable gloves should be used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5558" y="3058920"/>
            <a:ext cx="4593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Where possible, remove plastic packaging before parcels / packages are forwarded internally.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685" y="1000762"/>
            <a:ext cx="44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Guidelines for receiving post / packages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0" y="2746843"/>
            <a:ext cx="1502534" cy="108548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569463" y="2802379"/>
            <a:ext cx="1473293" cy="10116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40221" y="2742846"/>
            <a:ext cx="1470791" cy="10559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2197715" y="2801171"/>
            <a:ext cx="2582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No hand to hand acceptance of packages </a:t>
            </a:r>
            <a:r>
              <a:rPr lang="en-GB" dirty="0"/>
              <a:t>– </a:t>
            </a:r>
            <a:r>
              <a:rPr lang="en-GB" dirty="0" err="1"/>
              <a:t>eg.</a:t>
            </a:r>
            <a:r>
              <a:rPr lang="en-GB" dirty="0"/>
              <a:t> leave packages on table or in a receiving area.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48244" y="1784919"/>
            <a:ext cx="2737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 algn="l">
              <a:spcAft>
                <a:spcPts val="600"/>
              </a:spcAft>
            </a:pPr>
            <a:r>
              <a:rPr lang="en-GB" dirty="0">
                <a:cs typeface="Arial"/>
              </a:rPr>
              <a:t>Increase frequency of cleaning of tables and chairs</a:t>
            </a:r>
          </a:p>
        </p:txBody>
      </p:sp>
      <p:pic>
        <p:nvPicPr>
          <p:cNvPr id="15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B57B919-E959-42A5-8705-DA7E6F1D93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7009" y="1961978"/>
            <a:ext cx="809909" cy="7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523" y="1637557"/>
            <a:ext cx="777384" cy="749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7042" y="4838367"/>
            <a:ext cx="663145" cy="6539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09462" y="4181012"/>
            <a:ext cx="31084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 algn="l">
              <a:spcAft>
                <a:spcPts val="600"/>
              </a:spcAft>
            </a:pPr>
            <a:r>
              <a:rPr lang="en-GB" dirty="0">
                <a:cs typeface="Arial"/>
              </a:rPr>
              <a:t>Wash hands after handling packages and touching surfaces where packages have been placed.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3E08DC-D7D2-44A4-BF31-E7F03E107408}"/>
              </a:ext>
            </a:extLst>
          </p:cNvPr>
          <p:cNvSpPr/>
          <p:nvPr/>
        </p:nvSpPr>
        <p:spPr>
          <a:xfrm>
            <a:off x="505027" y="1584351"/>
            <a:ext cx="3485218" cy="831004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Organise</a:t>
            </a:r>
            <a:r>
              <a:rPr lang="en-GB" sz="1600" b="1" dirty="0"/>
              <a:t> postal receiving area </a:t>
            </a:r>
            <a:r>
              <a:rPr lang="en-GB" sz="1600" dirty="0"/>
              <a:t>so that social distancing can be maintained with delivery person / postman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6A2BF-816C-4BB9-B230-25763B6698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1188" y="3929274"/>
            <a:ext cx="850945" cy="824974"/>
          </a:xfrm>
          <a:prstGeom prst="rect">
            <a:avLst/>
          </a:prstGeom>
        </p:spPr>
      </p:pic>
      <p:pic>
        <p:nvPicPr>
          <p:cNvPr id="24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BEF99A35-FC64-47AB-98B1-62DCD72994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5387" y="4426587"/>
            <a:ext cx="811531" cy="7513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04" y="1603579"/>
            <a:ext cx="793208" cy="78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93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7764791" cy="495524"/>
          </a:xfrm>
        </p:spPr>
        <p:txBody>
          <a:bodyPr/>
          <a:lstStyle/>
          <a:p>
            <a:r>
              <a:rPr lang="en-GB" dirty="0"/>
              <a:t>6. Cleaning - </a:t>
            </a:r>
            <a:r>
              <a:rPr lang="en-GB" kern="1200" dirty="0"/>
              <a:t>Common Areas, Workstations and Work Equipment</a:t>
            </a:r>
            <a:endParaRPr lang="en-GB" kern="12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629" y="2116985"/>
            <a:ext cx="3264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Apply normal cleaning procedures,</a:t>
            </a:r>
            <a:r>
              <a:rPr lang="en-GB" dirty="0"/>
              <a:t> using normal cleaning and disinfectant 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685" y="1000762"/>
            <a:ext cx="44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Cleaning of Common Areas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2951" y="1000762"/>
            <a:ext cx="4283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Cleaning of Workstations and Work Equipment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629" y="2910069"/>
            <a:ext cx="4679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i="1" dirty="0" err="1"/>
              <a:t>Eg</a:t>
            </a:r>
            <a:r>
              <a:rPr lang="en-GB" sz="1200" i="1" dirty="0"/>
              <a:t> - door handles, hand rails, toilets, vending machines, card machines, kitchenettes, turnstiles, etc…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156" y="4624409"/>
            <a:ext cx="43804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Guideline for frequency = minimum 2-3 times per day</a:t>
            </a:r>
          </a:p>
          <a:p>
            <a:pPr algn="ctr"/>
            <a:r>
              <a:rPr lang="en-GB" sz="1200" dirty="0"/>
              <a:t>[determine based upon frequency of use]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66266" y="2401094"/>
            <a:ext cx="3944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/>
              <a:t>eg. workstations, tools, printer touchscreens, machine start/stop controls, office equipment, etc…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2470" y="4155003"/>
            <a:ext cx="4536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Guideline for frequency = 2-3 times per day </a:t>
            </a:r>
          </a:p>
          <a:p>
            <a:pPr algn="ctr"/>
            <a:r>
              <a:rPr lang="en-GB" sz="1200" dirty="0"/>
              <a:t>[at a minimum - start and end of shift, and before another Member uses the work station / equipment]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82470" y="4884077"/>
            <a:ext cx="2668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Using normal disinfectant and cleaning products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9097" y="5308631"/>
            <a:ext cx="4341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Make alcohol wipes available for Members to clean buttons / screen down before use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236834-1DB9-4ADB-B1FC-FA5226CAB44F}"/>
              </a:ext>
            </a:extLst>
          </p:cNvPr>
          <p:cNvGrpSpPr/>
          <p:nvPr/>
        </p:nvGrpSpPr>
        <p:grpSpPr>
          <a:xfrm>
            <a:off x="522617" y="3483138"/>
            <a:ext cx="4342651" cy="900000"/>
            <a:chOff x="488156" y="2982956"/>
            <a:chExt cx="4342651" cy="900000"/>
          </a:xfrm>
        </p:grpSpPr>
        <p:pic>
          <p:nvPicPr>
            <p:cNvPr id="16" name="Picture 17" descr="A close up of a machine&#10;&#10;Description generated with high confidence">
              <a:extLst>
                <a:ext uri="{FF2B5EF4-FFF2-40B4-BE49-F238E27FC236}">
                  <a16:creationId xmlns:a16="http://schemas.microsoft.com/office/drawing/2014/main" id="{29EB1D09-B496-4F96-916B-3C6F88B6A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359" y="2982956"/>
              <a:ext cx="507600" cy="9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29732" y="2982956"/>
              <a:ext cx="1301075" cy="9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56" y="2982956"/>
              <a:ext cx="1165375" cy="9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1463" y="2982956"/>
              <a:ext cx="1073925" cy="90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7C5A22-0ABD-4D1E-BAC3-DC626DE924F0}"/>
              </a:ext>
            </a:extLst>
          </p:cNvPr>
          <p:cNvGrpSpPr/>
          <p:nvPr/>
        </p:nvGrpSpPr>
        <p:grpSpPr>
          <a:xfrm>
            <a:off x="3548648" y="2186795"/>
            <a:ext cx="1306062" cy="598814"/>
            <a:chOff x="3253230" y="4660478"/>
            <a:chExt cx="1306062" cy="598814"/>
          </a:xfrm>
        </p:grpSpPr>
        <p:pic>
          <p:nvPicPr>
            <p:cNvPr id="17" name="Picture 16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640E093D-E715-4E85-A295-CFB9B2EA4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53230" y="4660478"/>
              <a:ext cx="606333" cy="598814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640E093D-E715-4E85-A295-CFB9B2EA4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3730" y="4660478"/>
              <a:ext cx="615562" cy="598814"/>
            </a:xfrm>
            <a:prstGeom prst="rect">
              <a:avLst/>
            </a:prstGeom>
          </p:spPr>
        </p:pic>
      </p:grpSp>
      <p:pic>
        <p:nvPicPr>
          <p:cNvPr id="22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640E093D-E715-4E85-A295-CFB9B2EA4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5601" y="4931774"/>
            <a:ext cx="640792" cy="632846"/>
          </a:xfrm>
          <a:prstGeom prst="rect">
            <a:avLst/>
          </a:prstGeom>
        </p:spPr>
      </p:pic>
      <p:pic>
        <p:nvPicPr>
          <p:cNvPr id="23" name="Picture 22" descr="A close up of a logo&#10;&#10;Description generated with high confidence">
            <a:extLst>
              <a:ext uri="{FF2B5EF4-FFF2-40B4-BE49-F238E27FC236}">
                <a16:creationId xmlns:a16="http://schemas.microsoft.com/office/drawing/2014/main" id="{640E093D-E715-4E85-A295-CFB9B2EA4B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3898" y="5214279"/>
            <a:ext cx="650546" cy="63284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10835" y="5407212"/>
            <a:ext cx="3084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Make alcohol wipes available for Members to clean equipment with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1D9FF5-29C1-4D22-BB76-A732D9BCB243}"/>
              </a:ext>
            </a:extLst>
          </p:cNvPr>
          <p:cNvGrpSpPr/>
          <p:nvPr/>
        </p:nvGrpSpPr>
        <p:grpSpPr>
          <a:xfrm>
            <a:off x="5060436" y="3078211"/>
            <a:ext cx="4305924" cy="952858"/>
            <a:chOff x="5032965" y="2947920"/>
            <a:chExt cx="4384929" cy="100438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5" y="2952182"/>
              <a:ext cx="1533525" cy="10001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10622" y="2947920"/>
              <a:ext cx="1507272" cy="9943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965" y="2960353"/>
              <a:ext cx="1180541" cy="9837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Rectangle 27"/>
          <p:cNvSpPr/>
          <p:nvPr/>
        </p:nvSpPr>
        <p:spPr>
          <a:xfrm>
            <a:off x="4982470" y="2063408"/>
            <a:ext cx="46506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A specific assessment must be made in each work area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EC7A2A4-5CD4-4100-A15C-8D4C67220762}"/>
              </a:ext>
            </a:extLst>
          </p:cNvPr>
          <p:cNvSpPr/>
          <p:nvPr/>
        </p:nvSpPr>
        <p:spPr>
          <a:xfrm>
            <a:off x="449685" y="1450899"/>
            <a:ext cx="4415583" cy="49242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/>
              <a:t>Increase frequency of cleaning and disinfecting</a:t>
            </a:r>
            <a:r>
              <a:rPr lang="en-GB" sz="1600" dirty="0"/>
              <a:t> of objects and surfaces that are touched regularly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1234ED-7BD4-4CF0-8BDE-46B9FE69201F}"/>
              </a:ext>
            </a:extLst>
          </p:cNvPr>
          <p:cNvSpPr/>
          <p:nvPr/>
        </p:nvSpPr>
        <p:spPr>
          <a:xfrm>
            <a:off x="5010835" y="1450788"/>
            <a:ext cx="4415583" cy="492423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/>
              <a:t>Clean regularly the work equipment </a:t>
            </a:r>
            <a:r>
              <a:rPr lang="en-GB" sz="1600" dirty="0"/>
              <a:t>that is used by multiple Members</a:t>
            </a:r>
          </a:p>
        </p:txBody>
      </p:sp>
    </p:spTree>
    <p:extLst>
      <p:ext uri="{BB962C8B-B14F-4D97-AF65-F5344CB8AC3E}">
        <p14:creationId xmlns:p14="http://schemas.microsoft.com/office/powerpoint/2010/main" val="393100743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8520884" cy="495524"/>
          </a:xfrm>
        </p:spPr>
        <p:txBody>
          <a:bodyPr/>
          <a:lstStyle/>
          <a:p>
            <a:r>
              <a:rPr lang="en-GB" dirty="0"/>
              <a:t>6. Cleaning - </a:t>
            </a:r>
            <a:r>
              <a:rPr lang="en-GB" kern="1200" dirty="0"/>
              <a:t>Areas Potentially Contaminated by a Member with Coronavirus</a:t>
            </a:r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543" y="3504033"/>
            <a:ext cx="4551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Public areas where a the Member has passed through and spent minimal time, such as corridors, which are not visibly contaminated with body fluids can be </a:t>
            </a:r>
            <a:r>
              <a:rPr lang="en-GB" b="1" dirty="0"/>
              <a:t>cleaned thoroughly as normal</a:t>
            </a:r>
          </a:p>
          <a:p>
            <a:pPr algn="l"/>
            <a:endParaRPr lang="en-GB" dirty="0"/>
          </a:p>
          <a:p>
            <a:pPr algn="l"/>
            <a:r>
              <a:rPr lang="en-GB" b="1" dirty="0"/>
              <a:t>Clean and disinfect all surfaces that the person has come into contact with, </a:t>
            </a:r>
            <a:r>
              <a:rPr lang="en-GB" dirty="0"/>
              <a:t>including objects which are not visibly contaminated with body fluids, and all potentially contaminated high-contact areas such as bathrooms, door handles, telephones, and work equipment</a:t>
            </a:r>
          </a:p>
          <a:p>
            <a:pPr algn="l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66902" y="1361261"/>
            <a:ext cx="4583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A specific </a:t>
            </a:r>
            <a:r>
              <a:rPr lang="en-GB" b="1" dirty="0"/>
              <a:t>risk assessment </a:t>
            </a:r>
            <a:r>
              <a:rPr lang="en-GB" dirty="0"/>
              <a:t>will be required to develop the cleaning procedures.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685" y="1000762"/>
            <a:ext cx="44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Cleaning in potentially contaminated areas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60" y="2641302"/>
            <a:ext cx="1264965" cy="824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5670" y="2655847"/>
            <a:ext cx="3068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Where possible </a:t>
            </a:r>
            <a:r>
              <a:rPr lang="en-GB" b="1" dirty="0"/>
              <a:t>isolate and ventilate</a:t>
            </a:r>
            <a:r>
              <a:rPr lang="en-GB" dirty="0"/>
              <a:t> the areas before cleaning</a:t>
            </a:r>
          </a:p>
          <a:p>
            <a:pPr algn="l"/>
            <a:r>
              <a:rPr lang="en-GB" dirty="0"/>
              <a:t>(guideline = 1 hour)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66901" y="1845987"/>
            <a:ext cx="4240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Cleaning company to develop the procedures with reference to government guidance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6901" y="2342770"/>
            <a:ext cx="4583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Additional </a:t>
            </a:r>
            <a:r>
              <a:rPr lang="en-GB" b="1" dirty="0"/>
              <a:t>PPE</a:t>
            </a:r>
            <a:r>
              <a:rPr lang="en-GB" dirty="0"/>
              <a:t> may be required for cleaning potentially contaminated areas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1671" y="4533608"/>
            <a:ext cx="3578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Confirm the</a:t>
            </a:r>
            <a:r>
              <a:rPr lang="en-GB" b="1" dirty="0"/>
              <a:t> waste removal </a:t>
            </a:r>
            <a:r>
              <a:rPr lang="en-GB" dirty="0"/>
              <a:t>procedure with the waste management contractor, following government guidance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9327" y="5355472"/>
            <a:ext cx="4027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This may be treated in line with existing medical waste, or a new waste stream may be required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49234" y="2848397"/>
            <a:ext cx="3698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i="1" dirty="0"/>
              <a:t>Eg. disposable gloves, apron, and PPE to protect the cleaner’s eyes, mouth and nose.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91677" y="3994984"/>
            <a:ext cx="3805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Apply correct hygiene practices for the putting on, removal and disposal of PPE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95" y="3889175"/>
            <a:ext cx="680781" cy="676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78" y="3345335"/>
            <a:ext cx="624996" cy="6265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97" y="3309811"/>
            <a:ext cx="655868" cy="6539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17" y="3309811"/>
            <a:ext cx="651933" cy="6655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3524" y="3318902"/>
            <a:ext cx="663145" cy="6539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23" y="4565356"/>
            <a:ext cx="639466" cy="7429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5C809B7-EDA5-45D5-8649-B18AD8A3C01E}"/>
              </a:ext>
            </a:extLst>
          </p:cNvPr>
          <p:cNvSpPr/>
          <p:nvPr/>
        </p:nvSpPr>
        <p:spPr>
          <a:xfrm>
            <a:off x="449685" y="1421120"/>
            <a:ext cx="4415583" cy="50889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IDENTIFY, CLEAN &amp; DISINFECT ALL POTENTIALLY CONTAMINATED AREAS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BFB06F-1BC1-4FC7-B3CC-0EF8E792D986}"/>
              </a:ext>
            </a:extLst>
          </p:cNvPr>
          <p:cNvSpPr/>
          <p:nvPr/>
        </p:nvSpPr>
        <p:spPr>
          <a:xfrm>
            <a:off x="401543" y="1927945"/>
            <a:ext cx="436209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Before Cleaning </a:t>
            </a:r>
            <a:r>
              <a:rPr lang="en-GB" dirty="0"/>
              <a:t>(</a:t>
            </a:r>
            <a:r>
              <a:rPr lang="en-GB" dirty="0" err="1"/>
              <a:t>eg.</a:t>
            </a:r>
            <a:r>
              <a:rPr lang="en-GB" dirty="0"/>
              <a:t> area isolation / ventilation),</a:t>
            </a:r>
          </a:p>
          <a:p>
            <a:pPr algn="l"/>
            <a:r>
              <a:rPr lang="en-GB" dirty="0"/>
              <a:t>identify the areas where the Member is likely to have</a:t>
            </a:r>
          </a:p>
          <a:p>
            <a:pPr algn="l"/>
            <a:r>
              <a:rPr lang="en-GB" dirty="0"/>
              <a:t>contacted surfaces</a:t>
            </a:r>
          </a:p>
        </p:txBody>
      </p:sp>
    </p:spTree>
    <p:extLst>
      <p:ext uri="{BB962C8B-B14F-4D97-AF65-F5344CB8AC3E}">
        <p14:creationId xmlns:p14="http://schemas.microsoft.com/office/powerpoint/2010/main" val="3554963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7. Member Daily Health Management and Actions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2999" y="1703589"/>
            <a:ext cx="45635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In cases where a Member has confirmed Coronavirus, Coronavirus symptoms, or a Member of their household has Coronavirus, follow the guidelines "Recognising the symptoms &amp; how to react“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Some Members may have been identified as being in a "high risk group" due to a specific health condition or being over a certain age</a:t>
            </a:r>
          </a:p>
          <a:p>
            <a:pPr algn="l"/>
            <a:endParaRPr lang="en-GB" dirty="0"/>
          </a:p>
          <a:p>
            <a:pPr marL="355600" lvl="1" indent="-195263" algn="l">
              <a:buFont typeface="Arial" panose="020B0604020202020204" pitchFamily="34" charset="0"/>
              <a:buChar char="•"/>
            </a:pPr>
            <a:r>
              <a:rPr lang="en-GB" dirty="0"/>
              <a:t>For these Members any additional government guidance must be followed, or the guidance of the Member's health practitioner. </a:t>
            </a:r>
          </a:p>
          <a:p>
            <a:pPr marL="265113" algn="l"/>
            <a:endParaRPr lang="en-GB" dirty="0"/>
          </a:p>
          <a:p>
            <a:pPr marL="355600" lvl="1" algn="l"/>
            <a:r>
              <a:rPr lang="en-GB" dirty="0"/>
              <a:t>eg. this may be a requirement to self-isolate for a longer period of time."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685" y="1000762"/>
            <a:ext cx="44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Member daily health self-check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5936" y="2483124"/>
            <a:ext cx="260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Including </a:t>
            </a:r>
            <a:r>
              <a:rPr lang="en-GB" b="1" dirty="0"/>
              <a:t>self-assessment </a:t>
            </a:r>
            <a:r>
              <a:rPr lang="en-GB" dirty="0"/>
              <a:t>against the main Coronavirus symptoms, including temperature check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547" y="3715102"/>
            <a:ext cx="4509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Make thermometers available at access points to site</a:t>
            </a:r>
          </a:p>
          <a:p>
            <a:pPr algn="l"/>
            <a:r>
              <a:rPr lang="en-GB" dirty="0"/>
              <a:t>for Members who do not have a thermometer at home,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9607" y="4412384"/>
            <a:ext cx="3288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Each Member should record that they have carried out a daily self check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684" y="5216820"/>
            <a:ext cx="4420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If symptoms are detected then follow the guidelines "</a:t>
            </a:r>
            <a:r>
              <a:rPr lang="en-GB" i="1" dirty="0"/>
              <a:t>Recognising the symptoms &amp; how to react</a:t>
            </a:r>
            <a:r>
              <a:rPr lang="en-GB" dirty="0"/>
              <a:t>"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85" y="1478401"/>
            <a:ext cx="756779" cy="8243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42264" y="4381606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800" dirty="0">
                <a:solidFill>
                  <a:srgbClr val="92D050"/>
                </a:solidFill>
                <a:sym typeface="Wingdings" panose="05000000000000000000" pitchFamily="2" charset="2"/>
              </a:rPr>
              <a:t>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3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684" y="2544115"/>
            <a:ext cx="1011401" cy="929189"/>
          </a:xfrm>
          <a:prstGeom prst="rect">
            <a:avLst/>
          </a:prstGeom>
        </p:spPr>
      </p:pic>
      <p:pic>
        <p:nvPicPr>
          <p:cNvPr id="14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5354" y="2536782"/>
            <a:ext cx="1030582" cy="9596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89787" y="1000762"/>
            <a:ext cx="4420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Member health access rules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876AD20-C7F9-47DF-92A6-33A32DB5201C}"/>
              </a:ext>
            </a:extLst>
          </p:cNvPr>
          <p:cNvSpPr/>
          <p:nvPr/>
        </p:nvSpPr>
        <p:spPr>
          <a:xfrm>
            <a:off x="449685" y="1515585"/>
            <a:ext cx="3487011" cy="73702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/>
              <a:t>Member must carry out a daily confirmation of own health condition</a:t>
            </a:r>
          </a:p>
        </p:txBody>
      </p:sp>
    </p:spTree>
    <p:extLst>
      <p:ext uri="{BB962C8B-B14F-4D97-AF65-F5344CB8AC3E}">
        <p14:creationId xmlns:p14="http://schemas.microsoft.com/office/powerpoint/2010/main" val="157836368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8398964" cy="495524"/>
          </a:xfrm>
        </p:spPr>
        <p:txBody>
          <a:bodyPr/>
          <a:lstStyle/>
          <a:p>
            <a:r>
              <a:rPr lang="en-GB" dirty="0"/>
              <a:t>8. Common Case Management Protocol for Suspected / Confirmed Cases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9685" y="1000762"/>
            <a:ext cx="5780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Case management protocol (suspected case / confirmed case)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2742" y="1459695"/>
            <a:ext cx="43070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The protocol will vary depending on the nature of the business, but should include as a minimum:</a:t>
            </a:r>
          </a:p>
          <a:p>
            <a:pPr algn="l"/>
            <a:endParaRPr lang="en-GB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Instructions to Members to raise a concerns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process for how to raise a concern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How to manage the Member immediately after they have raised a concern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How to move the Member off-site / home safely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Area isolation / cleaning requirements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Communication and escalation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Identification of those who may have had prolonged / close contact with the Member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Ongoing communication with the Member once they have left site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8393B2-9F6C-47E9-B155-8EB0DBFAD1EC}"/>
              </a:ext>
            </a:extLst>
          </p:cNvPr>
          <p:cNvGrpSpPr/>
          <p:nvPr/>
        </p:nvGrpSpPr>
        <p:grpSpPr>
          <a:xfrm>
            <a:off x="811896" y="2572535"/>
            <a:ext cx="3579130" cy="2685265"/>
            <a:chOff x="592820" y="2572535"/>
            <a:chExt cx="4181199" cy="32171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20" y="2572535"/>
              <a:ext cx="2213344" cy="249289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763" y="2934868"/>
              <a:ext cx="1680054" cy="240817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93" y="3766919"/>
              <a:ext cx="2793926" cy="202276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8D053C9-0314-4752-902A-7B61C10EB3C9}"/>
              </a:ext>
            </a:extLst>
          </p:cNvPr>
          <p:cNvSpPr/>
          <p:nvPr/>
        </p:nvSpPr>
        <p:spPr>
          <a:xfrm>
            <a:off x="449684" y="1477560"/>
            <a:ext cx="4436641" cy="925954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A </a:t>
            </a:r>
            <a:r>
              <a:rPr lang="en-GB" sz="1600" b="1" dirty="0"/>
              <a:t>case management protocol must be established </a:t>
            </a:r>
            <a:r>
              <a:rPr lang="en-GB" sz="1600" dirty="0"/>
              <a:t>for each site to identify the actions required in the event of a suspected or confirmed case on site.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C890D-63C1-4ED9-A3E9-9ABF395C7A51}"/>
              </a:ext>
            </a:extLst>
          </p:cNvPr>
          <p:cNvSpPr/>
          <p:nvPr/>
        </p:nvSpPr>
        <p:spPr>
          <a:xfrm>
            <a:off x="5102742" y="1634850"/>
            <a:ext cx="3925068" cy="412730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/>
              <a:t>WHAT A PROTOCOL SHOULD INCLUDE?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7E5B40-5FC2-4733-B492-3D84AF805A0F}"/>
              </a:ext>
            </a:extLst>
          </p:cNvPr>
          <p:cNvSpPr/>
          <p:nvPr/>
        </p:nvSpPr>
        <p:spPr>
          <a:xfrm>
            <a:off x="369116" y="5398305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dirty="0"/>
              <a:t>The protocol must be shared with Supervisors and those with specific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9952255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1. Information Sharing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378" y="995646"/>
            <a:ext cx="3344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When should information be shared?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484" y="995646"/>
            <a:ext cx="3294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What information should be shared?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079" y="1482484"/>
            <a:ext cx="387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Information regarding the rules must be shared with all Members, contractors and visitors.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387" y="3126614"/>
            <a:ext cx="456393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dirty="0"/>
              <a:t>The information should be shared :</a:t>
            </a:r>
          </a:p>
          <a:p>
            <a:pPr marL="176213" indent="-1095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Where possible, before people arrive at site for the first time,</a:t>
            </a:r>
          </a:p>
          <a:p>
            <a:pPr marL="176213" indent="-1095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Displayed so it is clearly visible on arrival,</a:t>
            </a:r>
          </a:p>
          <a:p>
            <a:pPr marL="176213" indent="-1095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Briefed by supervisors, Contractor Representatives, and visitor hosts, as soon as practicable once people have entered the site,</a:t>
            </a:r>
          </a:p>
          <a:p>
            <a:pPr marL="176213" indent="-10953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Refreshed on a periodic basis to maintain awareness</a:t>
            </a:r>
          </a:p>
          <a:p>
            <a:pPr marL="66675" algn="l">
              <a:spcAft>
                <a:spcPts val="600"/>
              </a:spcAft>
            </a:pPr>
            <a:r>
              <a:rPr lang="en-GB" dirty="0"/>
              <a:t>Any changes to the rules, should be quickly briefed to all Members.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24" y="1444456"/>
            <a:ext cx="611425" cy="5992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25464" y="2091393"/>
            <a:ext cx="381725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0953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Coronavirus symptoms and how to react - </a:t>
            </a:r>
            <a:r>
              <a:rPr lang="en-GB" sz="1200" dirty="0"/>
              <a:t>Key point </a:t>
            </a:r>
            <a:r>
              <a:rPr lang="en-GB" sz="1200" i="1" dirty="0"/>
              <a:t>"if you have symptoms, stay at home"</a:t>
            </a:r>
          </a:p>
          <a:p>
            <a:pPr marL="176213" indent="-10953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Basic Hygiene Standards</a:t>
            </a:r>
          </a:p>
          <a:p>
            <a:pPr marL="176213" indent="-10953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Social Distancing Requirements</a:t>
            </a:r>
          </a:p>
          <a:p>
            <a:pPr marL="176213" indent="-10953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Common measures and specific site rules</a:t>
            </a:r>
          </a:p>
          <a:p>
            <a:pPr marL="176213" indent="-10953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Local work area rules and changes to working practices</a:t>
            </a:r>
          </a:p>
          <a:p>
            <a:pPr marL="176213" indent="-10953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Procedures for self-monitoring of health condition and reporting concerns</a:t>
            </a:r>
          </a:p>
          <a:p>
            <a:pPr marL="176213" indent="-109538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Importance of following the guidelines, and </a:t>
            </a:r>
            <a:r>
              <a:rPr lang="en-GB" b="1" dirty="0"/>
              <a:t>stop-call-wait</a:t>
            </a:r>
            <a:r>
              <a:rPr lang="en-GB" dirty="0"/>
              <a:t> in case the guidelines can't be applied, or if any other concern</a:t>
            </a:r>
          </a:p>
        </p:txBody>
      </p:sp>
      <p:pic>
        <p:nvPicPr>
          <p:cNvPr id="11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815" y="2621203"/>
            <a:ext cx="630566" cy="579310"/>
          </a:xfrm>
          <a:prstGeom prst="rect">
            <a:avLst/>
          </a:prstGeom>
        </p:spPr>
      </p:pic>
      <p:pic>
        <p:nvPicPr>
          <p:cNvPr id="12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0636" y="1993185"/>
            <a:ext cx="614925" cy="5726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71" y="3930310"/>
            <a:ext cx="562393" cy="5585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72" y="4627124"/>
            <a:ext cx="593190" cy="591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08" y="5373337"/>
            <a:ext cx="529272" cy="57652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V="1">
            <a:off x="4924707" y="943392"/>
            <a:ext cx="0" cy="424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098B5-A781-4930-A215-08C02C86A8C1}"/>
              </a:ext>
            </a:extLst>
          </p:cNvPr>
          <p:cNvSpPr/>
          <p:nvPr/>
        </p:nvSpPr>
        <p:spPr>
          <a:xfrm>
            <a:off x="442378" y="2129369"/>
            <a:ext cx="4429299" cy="83772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/>
              <a:t>Provide Information </a:t>
            </a:r>
            <a:r>
              <a:rPr lang="en-US" sz="1600" dirty="0"/>
              <a:t>at the first possible opportunity to anyone attending site, to give them chance to understand, and clarify any concerns</a:t>
            </a:r>
            <a:endParaRPr lang="en-GB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7C32CD-9058-415D-A87F-5155000D9E57}"/>
              </a:ext>
            </a:extLst>
          </p:cNvPr>
          <p:cNvSpPr/>
          <p:nvPr/>
        </p:nvSpPr>
        <p:spPr>
          <a:xfrm>
            <a:off x="4991326" y="1590205"/>
            <a:ext cx="4429299" cy="307777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sz="1500" dirty="0"/>
              <a:t>The information should include, but not be limited to: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56" y="3274452"/>
            <a:ext cx="562393" cy="5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128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9. Management Audit &amp; Review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685" y="1000762"/>
            <a:ext cx="4408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Guidelines for Audit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615" y="1903314"/>
            <a:ext cx="340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Each site should confirm that their internal procedures contain, as a minimum, reference to each of the guidelines within this document.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1133" y="3409948"/>
            <a:ext cx="3657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Each site should implement an audit process to confirm that local procedures are being followed.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37" y="2026877"/>
            <a:ext cx="831676" cy="815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3" y="3349680"/>
            <a:ext cx="514460" cy="750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623" y="4813845"/>
            <a:ext cx="2633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Establish an audit schedule covering all relevant areas of site and all Members, including contractors and visitors.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67" y="4756174"/>
            <a:ext cx="1724468" cy="11558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89546" y="2018787"/>
            <a:ext cx="421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Any concerns identified on the audit should be immediately rectified, where possible.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16134" y="2903707"/>
            <a:ext cx="3081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Audit results should be summarised and reviewed with management.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9546" y="4452393"/>
            <a:ext cx="4493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Countermeasures should be developed, implemented and procedures updated and communicated as required.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89546" y="1000762"/>
            <a:ext cx="4408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Management Review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68" y="2684922"/>
            <a:ext cx="893681" cy="10397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989546" y="5244732"/>
            <a:ext cx="4493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Any suggestions for improvement to procedures should be shared with Safety for Pan-E best practice sharing.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56AEE0C-C897-4149-A7EA-AEB45824C048}"/>
              </a:ext>
            </a:extLst>
          </p:cNvPr>
          <p:cNvSpPr/>
          <p:nvPr/>
        </p:nvSpPr>
        <p:spPr>
          <a:xfrm>
            <a:off x="582473" y="2966314"/>
            <a:ext cx="3925068" cy="337838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IMPLEMENT AUDIT PROCESS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572D38-B45A-4B6D-8B8B-0E6D7CAC156C}"/>
              </a:ext>
            </a:extLst>
          </p:cNvPr>
          <p:cNvSpPr/>
          <p:nvPr/>
        </p:nvSpPr>
        <p:spPr>
          <a:xfrm>
            <a:off x="582473" y="1506013"/>
            <a:ext cx="3925068" cy="337838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CONFIRM INTERNAL PROCEDURES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7D250B-AE2C-4791-A173-9D04B6D234F6}"/>
              </a:ext>
            </a:extLst>
          </p:cNvPr>
          <p:cNvSpPr/>
          <p:nvPr/>
        </p:nvSpPr>
        <p:spPr>
          <a:xfrm>
            <a:off x="582473" y="4283474"/>
            <a:ext cx="3925068" cy="337838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ESTABLISH THE AUDIT SCHEDULE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BFC540-F966-4E18-93C9-2181F978D0DF}"/>
              </a:ext>
            </a:extLst>
          </p:cNvPr>
          <p:cNvSpPr/>
          <p:nvPr/>
        </p:nvSpPr>
        <p:spPr>
          <a:xfrm>
            <a:off x="5062040" y="1497826"/>
            <a:ext cx="3925068" cy="337838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IDENTIFY CONCERNS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9B3ACD-73B3-4B34-A7FF-7DAF14B560B8}"/>
              </a:ext>
            </a:extLst>
          </p:cNvPr>
          <p:cNvSpPr/>
          <p:nvPr/>
        </p:nvSpPr>
        <p:spPr>
          <a:xfrm>
            <a:off x="5132068" y="3941460"/>
            <a:ext cx="3925068" cy="337838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DEVELOP 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11266694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1. Information Sharing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378" y="1004355"/>
            <a:ext cx="32351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How should information be shared?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000" y="985592"/>
            <a:ext cx="4699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Other methods of communication of information</a:t>
            </a: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1605F71-921E-420A-980E-BE5F11CE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14" y="2823378"/>
            <a:ext cx="1167864" cy="16664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46" y="2814771"/>
            <a:ext cx="1207547" cy="16763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42378" y="2230422"/>
            <a:ext cx="3026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Supervisors to receive sufficient information to help them to share the information.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2378" y="2953184"/>
            <a:ext cx="2986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Format the information as guide cards or similar, to support standardised communication.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116" y="4132600"/>
            <a:ext cx="45822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Basic information at </a:t>
            </a:r>
            <a:r>
              <a:rPr lang="en-GB" b="1" dirty="0"/>
              <a:t>access points to site </a:t>
            </a:r>
          </a:p>
          <a:p>
            <a:pPr lvl="1" algn="l">
              <a:spcAft>
                <a:spcPts val="600"/>
              </a:spcAft>
            </a:pPr>
            <a:r>
              <a:rPr lang="en-GB" sz="1200" dirty="0"/>
              <a:t>(Key point - "if you have symptoms, do not enter site")</a:t>
            </a:r>
          </a:p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On all </a:t>
            </a:r>
            <a:r>
              <a:rPr lang="en-GB" b="1" dirty="0"/>
              <a:t>external and internal doors </a:t>
            </a:r>
            <a:r>
              <a:rPr lang="en-GB" dirty="0"/>
              <a:t>- basic, visual information - hygiene standards &amp; social distancing</a:t>
            </a:r>
          </a:p>
          <a:p>
            <a:pPr marL="285750" indent="-19208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At </a:t>
            </a:r>
            <a:r>
              <a:rPr lang="en-GB" b="1" dirty="0"/>
              <a:t>relevant locations</a:t>
            </a:r>
            <a:r>
              <a:rPr lang="en-GB" dirty="0"/>
              <a:t> - local rules (eg. keep left in the corridor, rules for canteen use, rules for meeting rooms, etc...)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2999" y="1985252"/>
            <a:ext cx="4445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Digital communication </a:t>
            </a:r>
            <a:r>
              <a:rPr lang="en-GB" dirty="0"/>
              <a:t>(where available/appropriate) </a:t>
            </a:r>
          </a:p>
          <a:p>
            <a:pPr marL="285750" indent="-103188" algn="l">
              <a:buFont typeface="Arial" panose="020B0604020202020204" pitchFamily="34" charset="0"/>
              <a:buChar char="•"/>
            </a:pPr>
            <a:r>
              <a:rPr lang="en-GB" dirty="0"/>
              <a:t>eg. email, SMS, communication apps, company website / intranet.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2999" y="4702750"/>
            <a:ext cx="4445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Where required, update and communicate the local procedures / work standards.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5282774"/>
            <a:ext cx="4582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Brief any changes </a:t>
            </a:r>
            <a:r>
              <a:rPr lang="en-GB" b="1" dirty="0"/>
              <a:t>verbally</a:t>
            </a:r>
            <a:r>
              <a:rPr lang="en-GB" dirty="0"/>
              <a:t> – supports 2-way </a:t>
            </a:r>
            <a:r>
              <a:rPr lang="en-GB" dirty="0" err="1"/>
              <a:t>communicaton</a:t>
            </a:r>
            <a:r>
              <a:rPr lang="en-GB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52999" y="1439967"/>
            <a:ext cx="4302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Posters</a:t>
            </a:r>
            <a:r>
              <a:rPr lang="en-GB" dirty="0"/>
              <a:t> at prominent locations - notice boards, rest areas, rest-rooms, etc…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29" y="2814771"/>
            <a:ext cx="1675089" cy="16750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02DEE47-5A71-46E6-82AA-D0A43187ED5A}"/>
              </a:ext>
            </a:extLst>
          </p:cNvPr>
          <p:cNvSpPr/>
          <p:nvPr/>
        </p:nvSpPr>
        <p:spPr>
          <a:xfrm>
            <a:off x="438528" y="1406194"/>
            <a:ext cx="4445441" cy="738664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/>
              <a:t>Communication of information </a:t>
            </a:r>
            <a:r>
              <a:rPr lang="en-GB" sz="1600" dirty="0"/>
              <a:t>should respect the specific guidelines for "Meetings / Meeting Rooms" and "Communication Briefings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1C4AC2-7CB1-4390-9A70-F9D627D61E18}"/>
              </a:ext>
            </a:extLst>
          </p:cNvPr>
          <p:cNvSpPr/>
          <p:nvPr/>
        </p:nvSpPr>
        <p:spPr>
          <a:xfrm>
            <a:off x="479266" y="3785910"/>
            <a:ext cx="2216309" cy="270235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/>
              <a:t>Location of Information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755920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0541" y="227695"/>
            <a:ext cx="8358324" cy="495524"/>
          </a:xfrm>
        </p:spPr>
        <p:txBody>
          <a:bodyPr/>
          <a:lstStyle/>
          <a:p>
            <a:r>
              <a:rPr lang="en-GB" kern="1200" dirty="0"/>
              <a:t>2. Common Golden Health Rules - </a:t>
            </a:r>
            <a:r>
              <a:rPr lang="en-GB" dirty="0"/>
              <a:t>Symptoms / Actions</a:t>
            </a:r>
            <a:endParaRPr lang="en-GB" b="0" dirty="0"/>
          </a:p>
        </p:txBody>
      </p:sp>
      <p:sp>
        <p:nvSpPr>
          <p:cNvPr id="3" name="Rectangle 2"/>
          <p:cNvSpPr/>
          <p:nvPr/>
        </p:nvSpPr>
        <p:spPr>
          <a:xfrm>
            <a:off x="442378" y="995646"/>
            <a:ext cx="2424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Symptoms of Coronavirus</a:t>
            </a:r>
          </a:p>
        </p:txBody>
      </p:sp>
      <p:pic>
        <p:nvPicPr>
          <p:cNvPr id="5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7270" y="1602669"/>
            <a:ext cx="1452022" cy="1333994"/>
          </a:xfrm>
          <a:prstGeom prst="rect">
            <a:avLst/>
          </a:prstGeom>
        </p:spPr>
      </p:pic>
      <p:pic>
        <p:nvPicPr>
          <p:cNvPr id="7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62" y="4056749"/>
            <a:ext cx="1416005" cy="1318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16484" y="995646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Action to take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1567" y="3620998"/>
            <a:ext cx="2692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b="1" dirty="0"/>
              <a:t>Continuous cough?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Coughing a lot for more than an hour, or 3 or more coughing episodes in 24hours?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378" y="1979524"/>
            <a:ext cx="3827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b="1" dirty="0"/>
              <a:t>High temperature</a:t>
            </a:r>
            <a:r>
              <a:rPr lang="en-GB" sz="1800" dirty="0"/>
              <a:t> &gt;37.5</a:t>
            </a:r>
            <a:r>
              <a:rPr lang="en-GB" sz="1800" baseline="30000" dirty="0"/>
              <a:t>O</a:t>
            </a:r>
            <a:r>
              <a:rPr lang="en-GB" sz="1800" dirty="0"/>
              <a:t>C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Feel hot on your chest or back?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4687" y="3114674"/>
            <a:ext cx="4800315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600" dirty="0"/>
          </a:p>
          <a:p>
            <a:pPr marL="285750" indent="-193675" algn="l">
              <a:buFont typeface="Arial" panose="020B0604020202020204" pitchFamily="34" charset="0"/>
              <a:buChar char="•"/>
            </a:pPr>
            <a:r>
              <a:rPr lang="en-GB" sz="1600" dirty="0"/>
              <a:t>Stay at home</a:t>
            </a:r>
          </a:p>
          <a:p>
            <a:pPr marL="285750" indent="-193675" algn="l">
              <a:buFont typeface="Arial" panose="020B0604020202020204" pitchFamily="34" charset="0"/>
              <a:buChar char="•"/>
            </a:pPr>
            <a:r>
              <a:rPr lang="en-GB" sz="1600" dirty="0"/>
              <a:t>Follow government guidance and seek medical advice.</a:t>
            </a:r>
          </a:p>
          <a:p>
            <a:pPr marL="285750" indent="-193675" algn="l">
              <a:buFont typeface="Arial" panose="020B0604020202020204" pitchFamily="34" charset="0"/>
              <a:buChar char="•"/>
            </a:pPr>
            <a:r>
              <a:rPr lang="en-GB" sz="1600" dirty="0"/>
              <a:t>Follow government guidance for self-isolation* </a:t>
            </a:r>
          </a:p>
          <a:p>
            <a:pPr marL="285750" indent="-193675" algn="l">
              <a:buFont typeface="Arial" panose="020B0604020202020204" pitchFamily="34" charset="0"/>
              <a:buChar char="•"/>
            </a:pPr>
            <a:r>
              <a:rPr lang="en-GB" sz="1600" dirty="0"/>
              <a:t>Contact your supervisor to inform them of your situation.</a:t>
            </a:r>
          </a:p>
          <a:p>
            <a:pPr marL="549275" lvl="1" algn="l"/>
            <a:endParaRPr lang="en-GB" sz="1050" dirty="0"/>
          </a:p>
          <a:p>
            <a:pPr marL="92075" algn="l"/>
            <a:r>
              <a:rPr lang="en-GB" i="1" dirty="0"/>
              <a:t>*</a:t>
            </a:r>
            <a:r>
              <a:rPr lang="en-GB" sz="1200" i="1" dirty="0"/>
              <a:t>eg. UK guidance = Stay at home and don’t meet up anyone for 7 days. After 7 days, if you feel better, you can start your usual routine again</a:t>
            </a:r>
            <a:endParaRPr lang="en-GB" i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933174" y="943392"/>
            <a:ext cx="0" cy="424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11602D-B4D9-4C42-97F7-C08E30227CBE}"/>
              </a:ext>
            </a:extLst>
          </p:cNvPr>
          <p:cNvGrpSpPr/>
          <p:nvPr/>
        </p:nvGrpSpPr>
        <p:grpSpPr>
          <a:xfrm>
            <a:off x="5176736" y="1504196"/>
            <a:ext cx="4005364" cy="1610477"/>
            <a:chOff x="5672718" y="1615323"/>
            <a:chExt cx="2863850" cy="11874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29BFB7-7903-49A6-8A31-86C5AE4F1EF3}"/>
                </a:ext>
              </a:extLst>
            </p:cNvPr>
            <p:cNvSpPr/>
            <p:nvPr/>
          </p:nvSpPr>
          <p:spPr>
            <a:xfrm>
              <a:off x="5672718" y="1615323"/>
              <a:ext cx="2863850" cy="1187450"/>
            </a:xfrm>
            <a:prstGeom prst="rect">
              <a:avLst/>
            </a:prstGeom>
            <a:solidFill>
              <a:srgbClr val="087786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STAY</a:t>
              </a:r>
              <a:r>
                <a:rPr lang="en-US" sz="2400" b="1" baseline="0" dirty="0"/>
                <a:t> HOME </a:t>
              </a:r>
            </a:p>
            <a:p>
              <a:pPr algn="ctr"/>
              <a:r>
                <a:rPr lang="en-US" sz="2400" b="1" baseline="0" dirty="0"/>
                <a:t>STAY INFORMED</a:t>
              </a:r>
            </a:p>
            <a:p>
              <a:pPr algn="ctr"/>
              <a:r>
                <a:rPr lang="en-US" sz="2400" b="1" baseline="0" dirty="0"/>
                <a:t>STAY CONNECTED</a:t>
              </a:r>
              <a:endParaRPr lang="en-US" sz="2400" b="1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F71ECE-4E15-4657-B0C3-0CDB2DF14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43" y="1697544"/>
              <a:ext cx="977900" cy="292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4797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7972244" cy="495524"/>
          </a:xfrm>
        </p:spPr>
        <p:txBody>
          <a:bodyPr/>
          <a:lstStyle/>
          <a:p>
            <a:r>
              <a:rPr lang="en-GB" kern="1200" dirty="0"/>
              <a:t>2. Common Golden Health Rules - </a:t>
            </a:r>
            <a:r>
              <a:rPr lang="en-GB" dirty="0"/>
              <a:t>Social Distancing Behaviours</a:t>
            </a:r>
            <a:endParaRPr lang="en-GB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70" y="4050513"/>
            <a:ext cx="1339110" cy="13391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1430" y="1009471"/>
            <a:ext cx="2763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b="1" dirty="0"/>
              <a:t>What is social distancing?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6618" y="1009471"/>
            <a:ext cx="272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Social </a:t>
            </a:r>
            <a:r>
              <a:rPr lang="en-GB" sz="1600" b="1" dirty="0"/>
              <a:t>distancing</a:t>
            </a:r>
            <a:r>
              <a:rPr lang="en-GB" b="1" dirty="0"/>
              <a:t> guidelines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12875" y="1668715"/>
            <a:ext cx="29871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Follow the social distancing guidelines </a:t>
            </a:r>
            <a:r>
              <a:rPr lang="en-GB" dirty="0"/>
              <a:t>specified by your government, at all times</a:t>
            </a:r>
          </a:p>
          <a:p>
            <a:pPr algn="l"/>
            <a:endParaRPr lang="en-GB" dirty="0"/>
          </a:p>
          <a:p>
            <a:pPr algn="l"/>
            <a:r>
              <a:rPr lang="en-GB" sz="1200" i="1" dirty="0"/>
              <a:t>(minimum = 1m, but varies by country)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81780" y="3863823"/>
            <a:ext cx="32463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Physical greeting</a:t>
            </a:r>
            <a:r>
              <a:rPr lang="en-GB" dirty="0"/>
              <a:t>, such as a handshake or hug are not permitted.</a:t>
            </a:r>
          </a:p>
          <a:p>
            <a:pPr algn="l"/>
            <a:r>
              <a:rPr lang="en-GB" dirty="0"/>
              <a:t>Use a wave or a nod instead!</a:t>
            </a:r>
          </a:p>
          <a:p>
            <a:pPr algn="l"/>
            <a:endParaRPr lang="en-GB" dirty="0"/>
          </a:p>
          <a:p>
            <a:pPr algn="l"/>
            <a:r>
              <a:rPr lang="en-GB" b="1" dirty="0"/>
              <a:t>Limit in-person meetings </a:t>
            </a:r>
            <a:r>
              <a:rPr lang="en-GB" dirty="0"/>
              <a:t>and use phone calls and other tools when possible.</a:t>
            </a:r>
          </a:p>
          <a:p>
            <a:pPr algn="l"/>
            <a:endParaRPr lang="en-GB" dirty="0"/>
          </a:p>
          <a:p>
            <a:pPr algn="l"/>
            <a:r>
              <a:rPr lang="en-GB" b="1" dirty="0"/>
              <a:t>Avoid crowds</a:t>
            </a:r>
          </a:p>
          <a:p>
            <a:pPr algn="l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0259" y="4429763"/>
            <a:ext cx="1339110" cy="13785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8155" y="2714222"/>
            <a:ext cx="4553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b="1" dirty="0"/>
              <a:t>Why is it important?</a:t>
            </a:r>
          </a:p>
          <a:p>
            <a:pPr algn="l"/>
            <a:endParaRPr lang="en-GB" sz="1600" dirty="0"/>
          </a:p>
          <a:p>
            <a:pPr marL="342900" indent="-342900" algn="l">
              <a:buAutoNum type="arabicPeriod"/>
            </a:pPr>
            <a:r>
              <a:rPr lang="en-GB" sz="1600" dirty="0"/>
              <a:t>It interrupts human-to-human transmission</a:t>
            </a:r>
          </a:p>
          <a:p>
            <a:pPr marL="342900" indent="-342900" algn="l">
              <a:buAutoNum type="arabicPeriod"/>
            </a:pPr>
            <a:r>
              <a:rPr lang="en-GB" sz="1600" dirty="0"/>
              <a:t>It can prevent spread of the virus</a:t>
            </a:r>
          </a:p>
          <a:p>
            <a:pPr marL="342900" indent="-342900" algn="l">
              <a:buAutoNum type="arabicPeriod"/>
            </a:pPr>
            <a:r>
              <a:rPr lang="en-GB" sz="1600" dirty="0"/>
              <a:t>In can reduce the intensity of the epidemic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667163D-FD92-47D7-8ACB-F173EC03518A}"/>
              </a:ext>
            </a:extLst>
          </p:cNvPr>
          <p:cNvSpPr/>
          <p:nvPr/>
        </p:nvSpPr>
        <p:spPr>
          <a:xfrm>
            <a:off x="5430965" y="3101912"/>
            <a:ext cx="3246310" cy="59776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/>
              <a:t>KEEP YOUR DISTANCE</a:t>
            </a:r>
            <a:r>
              <a:rPr lang="en-US" sz="2000" b="1" baseline="0"/>
              <a:t> &gt;1m</a:t>
            </a:r>
            <a:endParaRPr lang="en-US" sz="20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8045F-CFBE-467E-8EA9-4EE09E2ACAC9}"/>
              </a:ext>
            </a:extLst>
          </p:cNvPr>
          <p:cNvSpPr/>
          <p:nvPr/>
        </p:nvSpPr>
        <p:spPr>
          <a:xfrm>
            <a:off x="435840" y="1561976"/>
            <a:ext cx="4441696" cy="676125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/>
              <a:t>SOCIAL DISTANCING IS REDUCING CONTACT WITH PEOPLE TO REDUCE THE SPREAD OF THE INFECTION</a:t>
            </a:r>
            <a:endParaRPr lang="en-GB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B0A504-3832-4BE1-85C5-6FB886179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78" y="1561976"/>
            <a:ext cx="932999" cy="9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011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pPr marL="182562" lvl="0" fontAlgn="b"/>
            <a:r>
              <a:rPr lang="en-GB" kern="1200" dirty="0"/>
              <a:t>2. Common Golden Health Rules - </a:t>
            </a:r>
            <a:r>
              <a:rPr lang="en-GB" dirty="0"/>
              <a:t>Hygiene Standards</a:t>
            </a:r>
            <a:endParaRPr lang="en-GB" b="0" dirty="0"/>
          </a:p>
        </p:txBody>
      </p:sp>
      <p:sp>
        <p:nvSpPr>
          <p:cNvPr id="7" name="Rectangle 6"/>
          <p:cNvSpPr/>
          <p:nvPr/>
        </p:nvSpPr>
        <p:spPr>
          <a:xfrm>
            <a:off x="4936354" y="1475152"/>
            <a:ext cx="45443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b="1" dirty="0"/>
              <a:t>Keep your hands clean</a:t>
            </a:r>
          </a:p>
          <a:p>
            <a:pPr algn="l"/>
            <a:endParaRPr lang="en-GB" b="1" dirty="0"/>
          </a:p>
          <a:p>
            <a:pPr marL="182563" indent="-103188" algn="l">
              <a:buFont typeface="Arial" panose="020B0604020202020204" pitchFamily="34" charset="0"/>
              <a:buChar char="•"/>
            </a:pPr>
            <a:r>
              <a:rPr lang="en-GB" dirty="0"/>
              <a:t>Wash your hands frequently</a:t>
            </a:r>
          </a:p>
          <a:p>
            <a:pPr marL="182563" indent="-103188" algn="l">
              <a:buFont typeface="Arial" panose="020B0604020202020204" pitchFamily="34" charset="0"/>
              <a:buChar char="•"/>
            </a:pPr>
            <a:r>
              <a:rPr lang="en-GB" dirty="0"/>
              <a:t>Use soap and running water for at least 20 seconds </a:t>
            </a:r>
          </a:p>
          <a:p>
            <a:pPr marL="182563" indent="-103188" algn="l">
              <a:buFont typeface="Arial" panose="020B0604020202020204" pitchFamily="34" charset="0"/>
              <a:buChar char="•"/>
            </a:pPr>
            <a:r>
              <a:rPr lang="en-GB" dirty="0"/>
              <a:t>Dry hands thoroughly after washing          </a:t>
            </a:r>
          </a:p>
          <a:p>
            <a:pPr marL="182563" indent="-103188" algn="l">
              <a:buFont typeface="Arial" panose="020B0604020202020204" pitchFamily="34" charset="0"/>
              <a:buChar char="•"/>
            </a:pPr>
            <a:r>
              <a:rPr lang="en-GB" dirty="0"/>
              <a:t>Use hand sanitiser (gel) if there is no soap and water </a:t>
            </a:r>
          </a:p>
          <a:p>
            <a:pPr marL="182563" indent="-103188" algn="l">
              <a:buFont typeface="Arial" panose="020B0604020202020204" pitchFamily="34" charset="0"/>
              <a:buChar char="•"/>
            </a:pPr>
            <a:r>
              <a:rPr lang="en-GB" dirty="0"/>
              <a:t>Make sure you wash your hands when:        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you arrive at work        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before you touch food        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dirty="0"/>
              <a:t>you visit other places / return home</a:t>
            </a:r>
          </a:p>
          <a:p>
            <a:pPr algn="l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47335" y="3252036"/>
            <a:ext cx="44527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b="1" dirty="0"/>
              <a:t>Why is it important?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When someone with COVID-19 coughs or exhales they release droplets of infected fluid. Most of these droplets fall on nearby surfaces and objects - desks, tables or telephones.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864" y="2416056"/>
            <a:ext cx="1266161" cy="13034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7335" y="5021433"/>
            <a:ext cx="4302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/>
              <a:t>People can catch COVID-19 by touching contaminated surfaces or objects – and then touching their eyes, nose or mouth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430" y="1009471"/>
            <a:ext cx="2645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b="1" dirty="0"/>
              <a:t>Basic Hygiene Standards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36354" y="1009471"/>
            <a:ext cx="2300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What are the guidelines?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11BD386-C1C7-4D45-B969-777DF01139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14759"/>
          <a:stretch/>
        </p:blipFill>
        <p:spPr>
          <a:xfrm>
            <a:off x="4953000" y="3975311"/>
            <a:ext cx="1499664" cy="1453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14E88-DB1F-4325-B179-4AB30EA18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31" y="3975311"/>
            <a:ext cx="1446034" cy="1454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A92E10-1662-4D51-B0AD-4FB937220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4" y="3975311"/>
            <a:ext cx="1496160" cy="14538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FB746C-2A2A-4F69-80C4-B9609B2AD9C4}"/>
              </a:ext>
            </a:extLst>
          </p:cNvPr>
          <p:cNvSpPr/>
          <p:nvPr/>
        </p:nvSpPr>
        <p:spPr>
          <a:xfrm>
            <a:off x="5092634" y="5515000"/>
            <a:ext cx="1350985" cy="41932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WASH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7A541C-911E-4B33-9FB4-012FCA3F9037}"/>
              </a:ext>
            </a:extLst>
          </p:cNvPr>
          <p:cNvSpPr/>
          <p:nvPr/>
        </p:nvSpPr>
        <p:spPr>
          <a:xfrm>
            <a:off x="6598312" y="5515000"/>
            <a:ext cx="1220395" cy="41932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COVER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D8F705-9E90-4760-B4BD-4721658DEF64}"/>
              </a:ext>
            </a:extLst>
          </p:cNvPr>
          <p:cNvSpPr/>
          <p:nvPr/>
        </p:nvSpPr>
        <p:spPr>
          <a:xfrm>
            <a:off x="7954350" y="5515000"/>
            <a:ext cx="1446034" cy="41932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DON’T TOUCH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F5AC5-D002-4001-82CA-CB9D9D22FCF1}"/>
              </a:ext>
            </a:extLst>
          </p:cNvPr>
          <p:cNvSpPr/>
          <p:nvPr/>
        </p:nvSpPr>
        <p:spPr>
          <a:xfrm>
            <a:off x="447335" y="1518655"/>
            <a:ext cx="4407893" cy="809677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/>
              <a:t>MAINTAINING BASIC HYGIENE STANDARDS IS THE MOST EFFECTIVE WAY TO STOP THE SPREAD OF COVID-19</a:t>
            </a:r>
          </a:p>
        </p:txBody>
      </p:sp>
    </p:spTree>
    <p:extLst>
      <p:ext uri="{BB962C8B-B14F-4D97-AF65-F5344CB8AC3E}">
        <p14:creationId xmlns:p14="http://schemas.microsoft.com/office/powerpoint/2010/main" val="22894684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5" y="227695"/>
            <a:ext cx="7777357" cy="495524"/>
          </a:xfrm>
        </p:spPr>
        <p:txBody>
          <a:bodyPr/>
          <a:lstStyle/>
          <a:p>
            <a:pPr marL="182562" lvl="0" fontAlgn="b"/>
            <a:r>
              <a:rPr lang="en-GB" kern="1200" dirty="0"/>
              <a:t>2. Common Golden Health Rules - </a:t>
            </a:r>
            <a:r>
              <a:rPr lang="en-GB" dirty="0"/>
              <a:t>Hygiene Standards - Visualisation</a:t>
            </a:r>
            <a:endParaRPr lang="en-GB" b="0" dirty="0"/>
          </a:p>
        </p:txBody>
      </p:sp>
      <p:sp>
        <p:nvSpPr>
          <p:cNvPr id="13" name="Rectangle 12"/>
          <p:cNvSpPr/>
          <p:nvPr/>
        </p:nvSpPr>
        <p:spPr>
          <a:xfrm>
            <a:off x="451430" y="1009471"/>
            <a:ext cx="2321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Good Hygiene Standards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56618" y="1009471"/>
            <a:ext cx="2141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Effective Handwashing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1430" y="1463827"/>
            <a:ext cx="2577408" cy="868680"/>
            <a:chOff x="1612164" y="1485900"/>
            <a:chExt cx="2577408" cy="868680"/>
          </a:xfrm>
        </p:grpSpPr>
        <p:pic>
          <p:nvPicPr>
            <p:cNvPr id="11" name="Picture 18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CA2515EA-1A4B-4E9D-87C4-E71F549DF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2164" y="1485900"/>
              <a:ext cx="892927" cy="8686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54383" y="1641173"/>
              <a:ext cx="173518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100" b="1" dirty="0">
                  <a:solidFill>
                    <a:srgbClr val="32927D"/>
                  </a:solidFill>
                </a:rPr>
                <a:t>Wash hands frequently </a:t>
              </a:r>
            </a:p>
            <a:p>
              <a:pPr algn="l"/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with soap and water, or use hand sanitiser gel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1334" y="2162114"/>
            <a:ext cx="2335844" cy="891540"/>
            <a:chOff x="2727054" y="1990664"/>
            <a:chExt cx="2335844" cy="891540"/>
          </a:xfrm>
        </p:grpSpPr>
        <p:sp>
          <p:nvSpPr>
            <p:cNvPr id="15" name="TextBox 14"/>
            <p:cNvSpPr txBox="1"/>
            <p:nvPr/>
          </p:nvSpPr>
          <p:spPr>
            <a:xfrm>
              <a:off x="3574043" y="2159435"/>
              <a:ext cx="148885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100" b="1" dirty="0">
                  <a:solidFill>
                    <a:srgbClr val="32927D"/>
                  </a:solidFill>
                </a:rPr>
                <a:t>Throw away</a:t>
              </a:r>
            </a:p>
            <a:p>
              <a:pPr algn="l"/>
              <a:r>
                <a:rPr lang="en-GB" sz="1100" b="1" dirty="0">
                  <a:solidFill>
                    <a:srgbClr val="32927D"/>
                  </a:solidFill>
                </a:rPr>
                <a:t>used tissues</a:t>
              </a:r>
            </a:p>
            <a:p>
              <a:pPr algn="l"/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(then wash hands)</a:t>
              </a:r>
            </a:p>
          </p:txBody>
        </p:sp>
        <p:pic>
          <p:nvPicPr>
            <p:cNvPr id="17" name="Picture 18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CA2515EA-1A4B-4E9D-87C4-E71F549DF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27054" y="1990664"/>
              <a:ext cx="892927" cy="89154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80781" y="3626763"/>
            <a:ext cx="2357249" cy="886471"/>
            <a:chOff x="386087" y="3639808"/>
            <a:chExt cx="2357249" cy="886471"/>
          </a:xfrm>
        </p:grpSpPr>
        <p:pic>
          <p:nvPicPr>
            <p:cNvPr id="12" name="Picture 18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CA2515EA-1A4B-4E9D-87C4-E71F549DF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087" y="3639808"/>
              <a:ext cx="905504" cy="8864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254481" y="3791856"/>
              <a:ext cx="148885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Catch coughs and</a:t>
              </a:r>
            </a:p>
            <a:p>
              <a:pPr algn="l"/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Sneezes with</a:t>
              </a:r>
            </a:p>
            <a:p>
              <a:pPr algn="l"/>
              <a:r>
                <a:rPr lang="en-GB" sz="1100" b="1" dirty="0">
                  <a:solidFill>
                    <a:srgbClr val="32927D"/>
                  </a:solidFill>
                </a:rPr>
                <a:t>disposable tissues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9771" y="2866018"/>
            <a:ext cx="2519697" cy="885719"/>
            <a:chOff x="1803423" y="3522530"/>
            <a:chExt cx="2519697" cy="885719"/>
          </a:xfrm>
        </p:grpSpPr>
        <p:sp>
          <p:nvSpPr>
            <p:cNvPr id="16" name="TextBox 15"/>
            <p:cNvSpPr txBox="1"/>
            <p:nvPr/>
          </p:nvSpPr>
          <p:spPr>
            <a:xfrm>
              <a:off x="2650374" y="3660992"/>
              <a:ext cx="167274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100" b="1" dirty="0">
                  <a:solidFill>
                    <a:srgbClr val="32927D"/>
                  </a:solidFill>
                </a:rPr>
                <a:t>Avoid touching your eyes, nose and mouth with unwashed hands</a:t>
              </a:r>
            </a:p>
          </p:txBody>
        </p:sp>
        <p:pic>
          <p:nvPicPr>
            <p:cNvPr id="18" name="Picture 18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CA2515EA-1A4B-4E9D-87C4-E71F549DF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3423" y="3522530"/>
              <a:ext cx="892927" cy="88571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19771" y="4275114"/>
            <a:ext cx="2086063" cy="921400"/>
            <a:chOff x="407194" y="4497901"/>
            <a:chExt cx="2086063" cy="921400"/>
          </a:xfrm>
        </p:grpSpPr>
        <p:sp>
          <p:nvSpPr>
            <p:cNvPr id="23" name="TextBox 22"/>
            <p:cNvSpPr txBox="1"/>
            <p:nvPr/>
          </p:nvSpPr>
          <p:spPr>
            <a:xfrm>
              <a:off x="1289838" y="4649860"/>
              <a:ext cx="12034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If you don’t have a tissue</a:t>
              </a:r>
            </a:p>
            <a:p>
              <a:pPr algn="l"/>
              <a:r>
                <a:rPr lang="en-GB" sz="1100" b="1" dirty="0">
                  <a:solidFill>
                    <a:srgbClr val="32927D"/>
                  </a:solidFill>
                </a:rPr>
                <a:t>use your sleeve</a:t>
              </a:r>
            </a:p>
          </p:txBody>
        </p:sp>
        <p:pic>
          <p:nvPicPr>
            <p:cNvPr id="25" name="Picture 18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CA2515EA-1A4B-4E9D-87C4-E71F549DF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7194" y="4497901"/>
              <a:ext cx="905504" cy="89154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697305" y="4846614"/>
            <a:ext cx="2171875" cy="896609"/>
            <a:chOff x="1603956" y="5692140"/>
            <a:chExt cx="2171875" cy="896609"/>
          </a:xfrm>
        </p:grpSpPr>
        <p:sp>
          <p:nvSpPr>
            <p:cNvPr id="24" name="TextBox 23"/>
            <p:cNvSpPr txBox="1"/>
            <p:nvPr/>
          </p:nvSpPr>
          <p:spPr>
            <a:xfrm>
              <a:off x="2480912" y="5783967"/>
              <a:ext cx="12949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100" b="1" dirty="0">
                  <a:solidFill>
                    <a:srgbClr val="32927D"/>
                  </a:solidFill>
                </a:rPr>
                <a:t>Avoid close contact with people who are unwell</a:t>
              </a:r>
            </a:p>
          </p:txBody>
        </p:sp>
        <p:pic>
          <p:nvPicPr>
            <p:cNvPr id="26" name="Picture 18" descr="A screenshot of a cell phone&#10;&#10;Description generated with high confidence">
              <a:extLst>
                <a:ext uri="{FF2B5EF4-FFF2-40B4-BE49-F238E27FC236}">
                  <a16:creationId xmlns:a16="http://schemas.microsoft.com/office/drawing/2014/main" id="{CA2515EA-1A4B-4E9D-87C4-E71F549DF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03956" y="5692140"/>
              <a:ext cx="905504" cy="896609"/>
            </a:xfrm>
            <a:prstGeom prst="rect">
              <a:avLst/>
            </a:prstGeom>
          </p:spPr>
        </p:pic>
      </p:grpSp>
      <p:cxnSp>
        <p:nvCxnSpPr>
          <p:cNvPr id="31" name="Straight Connector 30"/>
          <p:cNvCxnSpPr/>
          <p:nvPr/>
        </p:nvCxnSpPr>
        <p:spPr bwMode="auto">
          <a:xfrm flipV="1">
            <a:off x="4924707" y="923109"/>
            <a:ext cx="0" cy="444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74552AE-F241-4C00-A47E-20FBA8483F7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8" b="820"/>
          <a:stretch/>
        </p:blipFill>
        <p:spPr>
          <a:xfrm>
            <a:off x="5017178" y="2048932"/>
            <a:ext cx="4368154" cy="335795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6855666-9406-4097-BE4A-1F8A851D468F}"/>
              </a:ext>
            </a:extLst>
          </p:cNvPr>
          <p:cNvSpPr/>
          <p:nvPr/>
        </p:nvSpPr>
        <p:spPr>
          <a:xfrm>
            <a:off x="5156618" y="1471088"/>
            <a:ext cx="4134804" cy="495524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HOW TO WASH YOUR HANDS?</a:t>
            </a:r>
            <a:endParaRPr lang="en-GB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052725-E226-4670-B0F1-B5C3B07587D8}"/>
              </a:ext>
            </a:extLst>
          </p:cNvPr>
          <p:cNvSpPr/>
          <p:nvPr/>
        </p:nvSpPr>
        <p:spPr>
          <a:xfrm>
            <a:off x="5156618" y="5555911"/>
            <a:ext cx="4134804" cy="387689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TURN OFF THE TAP WITH A TOWEL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72140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9116" y="227695"/>
            <a:ext cx="6418131" cy="495524"/>
          </a:xfrm>
        </p:spPr>
        <p:txBody>
          <a:bodyPr/>
          <a:lstStyle/>
          <a:p>
            <a:r>
              <a:rPr lang="en-GB" dirty="0"/>
              <a:t>3. Travel to and during work - </a:t>
            </a:r>
            <a:r>
              <a:rPr lang="en-GB" kern="1200" dirty="0"/>
              <a:t>Car Share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1430" y="1009471"/>
            <a:ext cx="40222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b="1" dirty="0"/>
              <a:t>Guidelines for travelling to work by car share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7729" y="2922003"/>
            <a:ext cx="3052219" cy="17042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06619" y="2339455"/>
            <a:ext cx="2371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Members should not travel if they have symptoms of coronavirus.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27616" y="1921056"/>
            <a:ext cx="2857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+mn-lt"/>
              </a:rPr>
              <a:t>(Driver + 1 passenger in rear)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88837" y="5302318"/>
            <a:ext cx="4363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+mn-lt"/>
              </a:rPr>
              <a:t>The passenger should sit on the opposite side of the car to the driver, to maximise distance.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843" y="3726859"/>
            <a:ext cx="3677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It is strongly recommended that face masks are worn by both the passenger and the driver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808" y="4905867"/>
            <a:ext cx="3594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Follow basic hygiene practices </a:t>
            </a:r>
          </a:p>
          <a:p>
            <a:pPr algn="l"/>
            <a:r>
              <a:rPr lang="en-GB" sz="1600" dirty="0">
                <a:solidFill>
                  <a:srgbClr val="000000"/>
                </a:solidFill>
                <a:latin typeface="+mn-lt"/>
              </a:rPr>
              <a:t>Wash hands before and after journey</a:t>
            </a:r>
            <a:endParaRPr lang="en-GB" sz="1600" dirty="0">
              <a:latin typeface="+mn-lt"/>
            </a:endParaRPr>
          </a:p>
        </p:txBody>
      </p:sp>
      <p:pic>
        <p:nvPicPr>
          <p:cNvPr id="19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886" y="2539692"/>
            <a:ext cx="1077733" cy="990129"/>
          </a:xfrm>
          <a:prstGeom prst="rect">
            <a:avLst/>
          </a:prstGeom>
        </p:spPr>
      </p:pic>
      <p:pic>
        <p:nvPicPr>
          <p:cNvPr id="20" name="Picture 11" descr="A picture containing room, clock&#10;&#10;Description generated with very high confidence">
            <a:extLst>
              <a:ext uri="{FF2B5EF4-FFF2-40B4-BE49-F238E27FC236}">
                <a16:creationId xmlns:a16="http://schemas.microsoft.com/office/drawing/2014/main" id="{FF9CBFCF-EFE6-44A2-A19F-AEC3021EFE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79" y="2247994"/>
            <a:ext cx="1051000" cy="9786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60" y="3387615"/>
            <a:ext cx="444407" cy="4472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82" y="3931627"/>
            <a:ext cx="444407" cy="44727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1549808" y="2634616"/>
            <a:ext cx="818951" cy="8189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533009" y="2606032"/>
            <a:ext cx="818951" cy="8189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58455" y="2269783"/>
            <a:ext cx="818951" cy="8189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41656" y="2241199"/>
            <a:ext cx="818951" cy="8189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2864F4A-3F09-42CB-ADFD-6F6618D9C2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14759"/>
          <a:stretch/>
        </p:blipFill>
        <p:spPr>
          <a:xfrm>
            <a:off x="482302" y="4703828"/>
            <a:ext cx="1131611" cy="10970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36CD83-DC5B-45F4-BE0B-8259978D26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70" y="3423581"/>
            <a:ext cx="1190625" cy="10858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8FFBCE8-6F7D-4DC0-92E1-7AAA3449184D}"/>
              </a:ext>
            </a:extLst>
          </p:cNvPr>
          <p:cNvSpPr/>
          <p:nvPr/>
        </p:nvSpPr>
        <p:spPr>
          <a:xfrm>
            <a:off x="5842072" y="1519702"/>
            <a:ext cx="2656807" cy="419322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/>
              <a:t>C</a:t>
            </a:r>
            <a:r>
              <a:rPr lang="en-US" sz="1600" b="1" dirty="0"/>
              <a:t>AR SHARE – MAX 2/CAR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ABED99-FE52-4C75-9759-F8E087DA71BA}"/>
              </a:ext>
            </a:extLst>
          </p:cNvPr>
          <p:cNvSpPr/>
          <p:nvPr/>
        </p:nvSpPr>
        <p:spPr>
          <a:xfrm>
            <a:off x="1019505" y="1514286"/>
            <a:ext cx="2963294" cy="590566"/>
          </a:xfrm>
          <a:prstGeom prst="rect">
            <a:avLst/>
          </a:prstGeom>
          <a:solidFill>
            <a:srgbClr val="087786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300" b="1" dirty="0"/>
              <a:t>PRIORITISE INDIVIDUAL TRAVEL</a:t>
            </a:r>
          </a:p>
          <a:p>
            <a:pPr algn="ctr"/>
            <a:r>
              <a:rPr lang="en-GB" sz="1300" b="1" dirty="0"/>
              <a:t>AVOID CAR SHARE IF POSSIBLE</a:t>
            </a:r>
          </a:p>
        </p:txBody>
      </p:sp>
    </p:spTree>
    <p:extLst>
      <p:ext uri="{BB962C8B-B14F-4D97-AF65-F5344CB8AC3E}">
        <p14:creationId xmlns:p14="http://schemas.microsoft.com/office/powerpoint/2010/main" val="22198935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F142B"/>
      </a:dk2>
      <a:lt2>
        <a:srgbClr val="5F5F5F"/>
      </a:lt2>
      <a:accent1>
        <a:srgbClr val="DDDDDD"/>
      </a:accent1>
      <a:accent2>
        <a:srgbClr val="0000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000000"/>
      </a:accent6>
      <a:hlink>
        <a:srgbClr val="000000"/>
      </a:hlink>
      <a:folHlink>
        <a:srgbClr val="5F5F5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DDDDD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000000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CF142B"/>
        </a:dk2>
        <a:lt2>
          <a:srgbClr val="FFFFFF"/>
        </a:lt2>
        <a:accent1>
          <a:srgbClr val="DDDDDD"/>
        </a:accent1>
        <a:accent2>
          <a:srgbClr val="CF142B"/>
        </a:accent2>
        <a:accent3>
          <a:srgbClr val="E4AAAC"/>
        </a:accent3>
        <a:accent4>
          <a:srgbClr val="DADADA"/>
        </a:accent4>
        <a:accent5>
          <a:srgbClr val="EBEBEB"/>
        </a:accent5>
        <a:accent6>
          <a:srgbClr val="BB1126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280E76"/>
        </a:accent1>
        <a:accent2>
          <a:srgbClr val="593B98"/>
        </a:accent2>
        <a:accent3>
          <a:srgbClr val="FFFFFF"/>
        </a:accent3>
        <a:accent4>
          <a:srgbClr val="000000"/>
        </a:accent4>
        <a:accent5>
          <a:srgbClr val="ACAABD"/>
        </a:accent5>
        <a:accent6>
          <a:srgbClr val="503589"/>
        </a:accent6>
        <a:hlink>
          <a:srgbClr val="8C72B4"/>
        </a:hlink>
        <a:folHlink>
          <a:srgbClr val="C3B2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195A91"/>
        </a:accent1>
        <a:accent2>
          <a:srgbClr val="4E7CAD"/>
        </a:accent2>
        <a:accent3>
          <a:srgbClr val="FFFFFF"/>
        </a:accent3>
        <a:accent4>
          <a:srgbClr val="000000"/>
        </a:accent4>
        <a:accent5>
          <a:srgbClr val="ABB5C7"/>
        </a:accent5>
        <a:accent6>
          <a:srgbClr val="46709C"/>
        </a:accent6>
        <a:hlink>
          <a:srgbClr val="86A1C3"/>
        </a:hlink>
        <a:folHlink>
          <a:srgbClr val="C1CD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1C84BF"/>
        </a:accent1>
        <a:accent2>
          <a:srgbClr val="54AACE"/>
        </a:accent2>
        <a:accent3>
          <a:srgbClr val="FFFFFF"/>
        </a:accent3>
        <a:accent4>
          <a:srgbClr val="000000"/>
        </a:accent4>
        <a:accent5>
          <a:srgbClr val="ABC2DC"/>
        </a:accent5>
        <a:accent6>
          <a:srgbClr val="4B9ABA"/>
        </a:accent6>
        <a:hlink>
          <a:srgbClr val="8BC4DD"/>
        </a:hlink>
        <a:folHlink>
          <a:srgbClr val="C4E0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0E806D"/>
        </a:accent1>
        <a:accent2>
          <a:srgbClr val="4B9F91"/>
        </a:accent2>
        <a:accent3>
          <a:srgbClr val="FFFFFF"/>
        </a:accent3>
        <a:accent4>
          <a:srgbClr val="000000"/>
        </a:accent4>
        <a:accent5>
          <a:srgbClr val="AAC0BA"/>
        </a:accent5>
        <a:accent6>
          <a:srgbClr val="439083"/>
        </a:accent6>
        <a:hlink>
          <a:srgbClr val="85BEB5"/>
        </a:hlink>
        <a:folHlink>
          <a:srgbClr val="C2DE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0C8734"/>
        </a:accent1>
        <a:accent2>
          <a:srgbClr val="46A853"/>
        </a:accent2>
        <a:accent3>
          <a:srgbClr val="FFFFFF"/>
        </a:accent3>
        <a:accent4>
          <a:srgbClr val="000000"/>
        </a:accent4>
        <a:accent5>
          <a:srgbClr val="AAC3AE"/>
        </a:accent5>
        <a:accent6>
          <a:srgbClr val="3F984A"/>
        </a:accent6>
        <a:hlink>
          <a:srgbClr val="82C77D"/>
        </a:hlink>
        <a:folHlink>
          <a:srgbClr val="C0E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7C9F78"/>
        </a:accent1>
        <a:accent2>
          <a:srgbClr val="9CB799"/>
        </a:accent2>
        <a:accent3>
          <a:srgbClr val="FFFFFF"/>
        </a:accent3>
        <a:accent4>
          <a:srgbClr val="000000"/>
        </a:accent4>
        <a:accent5>
          <a:srgbClr val="BFCDBE"/>
        </a:accent5>
        <a:accent6>
          <a:srgbClr val="8DA68A"/>
        </a:accent6>
        <a:hlink>
          <a:srgbClr val="BCCEBA"/>
        </a:hlink>
        <a:folHlink>
          <a:srgbClr val="DDE6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86212E"/>
        </a:accent1>
        <a:accent2>
          <a:srgbClr val="9F403E"/>
        </a:accent2>
        <a:accent3>
          <a:srgbClr val="FFFFFF"/>
        </a:accent3>
        <a:accent4>
          <a:srgbClr val="000000"/>
        </a:accent4>
        <a:accent5>
          <a:srgbClr val="C3ABAD"/>
        </a:accent5>
        <a:accent6>
          <a:srgbClr val="903937"/>
        </a:accent6>
        <a:hlink>
          <a:srgbClr val="BB786F"/>
        </a:hlink>
        <a:folHlink>
          <a:srgbClr val="D6AD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E78321"/>
        </a:accent1>
        <a:accent2>
          <a:srgbClr val="EDA14F"/>
        </a:accent2>
        <a:accent3>
          <a:srgbClr val="FFFFFF"/>
        </a:accent3>
        <a:accent4>
          <a:srgbClr val="000000"/>
        </a:accent4>
        <a:accent5>
          <a:srgbClr val="F1C1AB"/>
        </a:accent5>
        <a:accent6>
          <a:srgbClr val="D79147"/>
        </a:accent6>
        <a:hlink>
          <a:srgbClr val="F0BF80"/>
        </a:hlink>
        <a:folHlink>
          <a:srgbClr val="F7D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E3AF17"/>
        </a:accent1>
        <a:accent2>
          <a:srgbClr val="E9C248"/>
        </a:accent2>
        <a:accent3>
          <a:srgbClr val="FFFFFF"/>
        </a:accent3>
        <a:accent4>
          <a:srgbClr val="000000"/>
        </a:accent4>
        <a:accent5>
          <a:srgbClr val="EFD4AB"/>
        </a:accent5>
        <a:accent6>
          <a:srgbClr val="D3B040"/>
        </a:accent6>
        <a:hlink>
          <a:srgbClr val="EFD57F"/>
        </a:hlink>
        <a:folHlink>
          <a:srgbClr val="F6EA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7C9F78"/>
        </a:accent1>
        <a:accent2>
          <a:srgbClr val="E78321"/>
        </a:accent2>
        <a:accent3>
          <a:srgbClr val="FFFFFF"/>
        </a:accent3>
        <a:accent4>
          <a:srgbClr val="000000"/>
        </a:accent4>
        <a:accent5>
          <a:srgbClr val="BFCDBE"/>
        </a:accent5>
        <a:accent6>
          <a:srgbClr val="D1761D"/>
        </a:accent6>
        <a:hlink>
          <a:srgbClr val="280E76"/>
        </a:hlink>
        <a:folHlink>
          <a:srgbClr val="0E80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86212E"/>
        </a:accent1>
        <a:accent2>
          <a:srgbClr val="195A91"/>
        </a:accent2>
        <a:accent3>
          <a:srgbClr val="FFFFFF"/>
        </a:accent3>
        <a:accent4>
          <a:srgbClr val="000000"/>
        </a:accent4>
        <a:accent5>
          <a:srgbClr val="C3ABAD"/>
        </a:accent5>
        <a:accent6>
          <a:srgbClr val="165183"/>
        </a:accent6>
        <a:hlink>
          <a:srgbClr val="0C8734"/>
        </a:hlink>
        <a:folHlink>
          <a:srgbClr val="E3A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1C84BF"/>
        </a:accent1>
        <a:accent2>
          <a:srgbClr val="0C8734"/>
        </a:accent2>
        <a:accent3>
          <a:srgbClr val="FFFFFF"/>
        </a:accent3>
        <a:accent4>
          <a:srgbClr val="000000"/>
        </a:accent4>
        <a:accent5>
          <a:srgbClr val="ABC2DC"/>
        </a:accent5>
        <a:accent6>
          <a:srgbClr val="0A7A2E"/>
        </a:accent6>
        <a:hlink>
          <a:srgbClr val="E78321"/>
        </a:hlink>
        <a:folHlink>
          <a:srgbClr val="280E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0E806D"/>
        </a:accent1>
        <a:accent2>
          <a:srgbClr val="862C2E"/>
        </a:accent2>
        <a:accent3>
          <a:srgbClr val="FFFFFF"/>
        </a:accent3>
        <a:accent4>
          <a:srgbClr val="000000"/>
        </a:accent4>
        <a:accent5>
          <a:srgbClr val="AAC0BA"/>
        </a:accent5>
        <a:accent6>
          <a:srgbClr val="792729"/>
        </a:accent6>
        <a:hlink>
          <a:srgbClr val="195A91"/>
        </a:hlink>
        <a:folHlink>
          <a:srgbClr val="7C9F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CF142B"/>
        </a:dk2>
        <a:lt2>
          <a:srgbClr val="5F5F5F"/>
        </a:lt2>
        <a:accent1>
          <a:srgbClr val="E78321"/>
        </a:accent1>
        <a:accent2>
          <a:srgbClr val="1C84BF"/>
        </a:accent2>
        <a:accent3>
          <a:srgbClr val="FFFFFF"/>
        </a:accent3>
        <a:accent4>
          <a:srgbClr val="000000"/>
        </a:accent4>
        <a:accent5>
          <a:srgbClr val="F1C1AB"/>
        </a:accent5>
        <a:accent6>
          <a:srgbClr val="1877AD"/>
        </a:accent6>
        <a:hlink>
          <a:srgbClr val="E3AF17"/>
        </a:hlink>
        <a:folHlink>
          <a:srgbClr val="0E80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937B476116640B58551D790A5EC1D" ma:contentTypeVersion="12" ma:contentTypeDescription="Create a new document." ma:contentTypeScope="" ma:versionID="090ea8c4941dee14545ed14493a512e9">
  <xsd:schema xmlns:xsd="http://www.w3.org/2001/XMLSchema" xmlns:xs="http://www.w3.org/2001/XMLSchema" xmlns:p="http://schemas.microsoft.com/office/2006/metadata/properties" xmlns:ns3="5a6dcb4a-10b5-42a4-a595-1cbcb7c054c5" xmlns:ns4="8e0d17b1-4a5e-4ecc-b07d-a805c9b6c0ca" targetNamespace="http://schemas.microsoft.com/office/2006/metadata/properties" ma:root="true" ma:fieldsID="82b726869177de6901d7c0d859e23bf6" ns3:_="" ns4:_="">
    <xsd:import namespace="5a6dcb4a-10b5-42a4-a595-1cbcb7c054c5"/>
    <xsd:import namespace="8e0d17b1-4a5e-4ecc-b07d-a805c9b6c0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dcb4a-10b5-42a4-a595-1cbcb7c054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d17b1-4a5e-4ecc-b07d-a805c9b6c0c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53BE3F-A4E5-4610-808A-1EDDAAE276EC}">
  <ds:schemaRefs>
    <ds:schemaRef ds:uri="http://purl.org/dc/terms/"/>
    <ds:schemaRef ds:uri="8e0d17b1-4a5e-4ecc-b07d-a805c9b6c0ca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a6dcb4a-10b5-42a4-a595-1cbcb7c054c5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98CA33-4FED-4C8A-958C-C559E69FC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6dcb4a-10b5-42a4-a595-1cbcb7c054c5"/>
    <ds:schemaRef ds:uri="8e0d17b1-4a5e-4ecc-b07d-a805c9b6c0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C0BA51-3992-44CE-AB81-7AFE50ADA5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4261</Words>
  <Application>Microsoft Office PowerPoint</Application>
  <PresentationFormat>A4 Paper (210x297 mm)</PresentationFormat>
  <Paragraphs>551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Helvetica 45 Light</vt:lpstr>
      <vt:lpstr>Arial</vt:lpstr>
      <vt:lpstr>Calibri</vt:lpstr>
      <vt:lpstr>Times</vt:lpstr>
      <vt:lpstr>Webdings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TMUK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in Arial regular</dc:title>
  <dc:creator>KEITH STEVENS</dc:creator>
  <dc:description>Adapted by PVB July 2003</dc:description>
  <cp:lastModifiedBy>Olivier Lankmans (TME)</cp:lastModifiedBy>
  <cp:revision>1715</cp:revision>
  <cp:lastPrinted>2020-04-09T17:10:37Z</cp:lastPrinted>
  <dcterms:created xsi:type="dcterms:W3CDTF">2004-11-29T12:27:34Z</dcterms:created>
  <dcterms:modified xsi:type="dcterms:W3CDTF">2020-04-20T07:55:09Z</dcterms:modified>
  <cp:category>Not Protected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0x0101000EF937B476116640B58551D790A5EC1D</vt:lpwstr>
  </property>
</Properties>
</file>