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embedTrueTypeFonts="1" saveSubsetFonts="1" autoCompressPictures="0">
  <p:sldMasterIdLst>
    <p:sldMasterId id="2147483844" r:id="rId4"/>
  </p:sldMasterIdLst>
  <p:notesMasterIdLst>
    <p:notesMasterId r:id="rId24"/>
  </p:notesMasterIdLst>
  <p:handoutMasterIdLst>
    <p:handoutMasterId r:id="rId25"/>
  </p:handoutMasterIdLst>
  <p:sldIdLst>
    <p:sldId id="256" r:id="rId5"/>
    <p:sldId id="257" r:id="rId6"/>
    <p:sldId id="258" r:id="rId7"/>
    <p:sldId id="265" r:id="rId8"/>
    <p:sldId id="259" r:id="rId9"/>
    <p:sldId id="266" r:id="rId10"/>
    <p:sldId id="271" r:id="rId11"/>
    <p:sldId id="262" r:id="rId12"/>
    <p:sldId id="260" r:id="rId13"/>
    <p:sldId id="264" r:id="rId14"/>
    <p:sldId id="273" r:id="rId15"/>
    <p:sldId id="274" r:id="rId16"/>
    <p:sldId id="275" r:id="rId17"/>
    <p:sldId id="276" r:id="rId18"/>
    <p:sldId id="267" r:id="rId19"/>
    <p:sldId id="268" r:id="rId20"/>
    <p:sldId id="269" r:id="rId21"/>
    <p:sldId id="270" r:id="rId22"/>
    <p:sldId id="272" r:id="rId23"/>
  </p:sldIdLst>
  <p:sldSz cx="9144000" cy="6858000" type="screen4x3"/>
  <p:notesSz cx="6797675" cy="9926638"/>
  <p:custDataLst>
    <p:tags r:id="rId26"/>
  </p:custDataLst>
  <p:defaultTextStyle>
    <a:defPPr>
      <a:defRPr lang="en-US"/>
    </a:defPPr>
    <a:lvl1pPr marL="0" algn="l" defTabSz="872722" rtl="0" eaLnBrk="1" latinLnBrk="0" hangingPunct="1">
      <a:defRPr sz="1753" kern="1200">
        <a:solidFill>
          <a:schemeClr val="tx1"/>
        </a:solidFill>
        <a:latin typeface="+mn-lt"/>
        <a:ea typeface="+mn-ea"/>
        <a:cs typeface="+mn-cs"/>
      </a:defRPr>
    </a:lvl1pPr>
    <a:lvl2pPr marL="436361" algn="l" defTabSz="872722" rtl="0" eaLnBrk="1" latinLnBrk="0" hangingPunct="1">
      <a:defRPr sz="1753" kern="1200">
        <a:solidFill>
          <a:schemeClr val="tx1"/>
        </a:solidFill>
        <a:latin typeface="+mn-lt"/>
        <a:ea typeface="+mn-ea"/>
        <a:cs typeface="+mn-cs"/>
      </a:defRPr>
    </a:lvl2pPr>
    <a:lvl3pPr marL="872722" algn="l" defTabSz="872722" rtl="0" eaLnBrk="1" latinLnBrk="0" hangingPunct="1">
      <a:defRPr sz="1753" kern="1200">
        <a:solidFill>
          <a:schemeClr val="tx1"/>
        </a:solidFill>
        <a:latin typeface="+mn-lt"/>
        <a:ea typeface="+mn-ea"/>
        <a:cs typeface="+mn-cs"/>
      </a:defRPr>
    </a:lvl3pPr>
    <a:lvl4pPr marL="1309083" algn="l" defTabSz="872722" rtl="0" eaLnBrk="1" latinLnBrk="0" hangingPunct="1">
      <a:defRPr sz="1753" kern="1200">
        <a:solidFill>
          <a:schemeClr val="tx1"/>
        </a:solidFill>
        <a:latin typeface="+mn-lt"/>
        <a:ea typeface="+mn-ea"/>
        <a:cs typeface="+mn-cs"/>
      </a:defRPr>
    </a:lvl4pPr>
    <a:lvl5pPr marL="1745445" algn="l" defTabSz="872722" rtl="0" eaLnBrk="1" latinLnBrk="0" hangingPunct="1">
      <a:defRPr sz="1753" kern="1200">
        <a:solidFill>
          <a:schemeClr val="tx1"/>
        </a:solidFill>
        <a:latin typeface="+mn-lt"/>
        <a:ea typeface="+mn-ea"/>
        <a:cs typeface="+mn-cs"/>
      </a:defRPr>
    </a:lvl5pPr>
    <a:lvl6pPr marL="2181806" algn="l" defTabSz="872722" rtl="0" eaLnBrk="1" latinLnBrk="0" hangingPunct="1">
      <a:defRPr sz="1753" kern="1200">
        <a:solidFill>
          <a:schemeClr val="tx1"/>
        </a:solidFill>
        <a:latin typeface="+mn-lt"/>
        <a:ea typeface="+mn-ea"/>
        <a:cs typeface="+mn-cs"/>
      </a:defRPr>
    </a:lvl6pPr>
    <a:lvl7pPr marL="2618167" algn="l" defTabSz="872722" rtl="0" eaLnBrk="1" latinLnBrk="0" hangingPunct="1">
      <a:defRPr sz="1753" kern="1200">
        <a:solidFill>
          <a:schemeClr val="tx1"/>
        </a:solidFill>
        <a:latin typeface="+mn-lt"/>
        <a:ea typeface="+mn-ea"/>
        <a:cs typeface="+mn-cs"/>
      </a:defRPr>
    </a:lvl7pPr>
    <a:lvl8pPr marL="3054529" algn="l" defTabSz="872722" rtl="0" eaLnBrk="1" latinLnBrk="0" hangingPunct="1">
      <a:defRPr sz="1753" kern="1200">
        <a:solidFill>
          <a:schemeClr val="tx1"/>
        </a:solidFill>
        <a:latin typeface="+mn-lt"/>
        <a:ea typeface="+mn-ea"/>
        <a:cs typeface="+mn-cs"/>
      </a:defRPr>
    </a:lvl8pPr>
    <a:lvl9pPr marL="3490890" algn="l" defTabSz="872722" rtl="0" eaLnBrk="1" latinLnBrk="0" hangingPunct="1">
      <a:defRPr sz="17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2608">
          <p15:clr>
            <a:srgbClr val="A4A3A4"/>
          </p15:clr>
        </p15:guide>
      </p15:sldGuideLst>
    </p:ext>
    <p:ext uri="{2D200454-40CA-4A62-9FC3-DE9A4176ACB9}">
      <p15:notesGuideLst xmlns:p15="http://schemas.microsoft.com/office/powerpoint/2012/main">
        <p15:guide id="1" orient="horz" pos="3133" userDrawn="1">
          <p15:clr>
            <a:srgbClr val="A4A3A4"/>
          </p15:clr>
        </p15:guide>
        <p15:guide id="2" pos="2146" userDrawn="1">
          <p15:clr>
            <a:srgbClr val="A4A3A4"/>
          </p15:clr>
        </p15:guide>
        <p15:guide id="3" orient="horz" pos="3128">
          <p15:clr>
            <a:srgbClr val="A4A3A4"/>
          </p15:clr>
        </p15:guide>
        <p15:guide id="4" pos="214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241D"/>
    <a:srgbClr val="CBD5CF"/>
    <a:srgbClr val="654595"/>
    <a:srgbClr val="999999"/>
    <a:srgbClr val="CCEAE6"/>
    <a:srgbClr val="EA7125"/>
    <a:srgbClr val="36424A"/>
    <a:srgbClr val="000000"/>
    <a:srgbClr val="CF7600"/>
    <a:srgbClr val="0D9B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62" autoAdjust="0"/>
  </p:normalViewPr>
  <p:slideViewPr>
    <p:cSldViewPr snapToObjects="1" showGuides="1">
      <p:cViewPr varScale="1">
        <p:scale>
          <a:sx n="68" d="100"/>
          <a:sy n="68" d="100"/>
        </p:scale>
        <p:origin x="720" y="60"/>
      </p:cViewPr>
      <p:guideLst>
        <p:guide orient="horz" pos="2160"/>
        <p:guide pos="2880"/>
        <p:guide pos="2608"/>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Objects="1" showGuides="1">
      <p:cViewPr varScale="1">
        <p:scale>
          <a:sx n="76" d="100"/>
          <a:sy n="76" d="100"/>
        </p:scale>
        <p:origin x="-2160" y="-90"/>
      </p:cViewPr>
      <p:guideLst>
        <p:guide orient="horz" pos="3133"/>
        <p:guide pos="2146"/>
        <p:guide orient="horz" pos="3128"/>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2"/>
            <a:ext cx="2946400" cy="496334"/>
          </a:xfrm>
          <a:prstGeom prst="rect">
            <a:avLst/>
          </a:prstGeom>
        </p:spPr>
        <p:txBody>
          <a:bodyPr vert="horz" lIns="91297" tIns="45647" rIns="91297" bIns="45647" rtlCol="0"/>
          <a:lstStyle>
            <a:lvl1pPr algn="l">
              <a:defRPr sz="1200"/>
            </a:lvl1pPr>
          </a:lstStyle>
          <a:p>
            <a:endParaRPr lang="en-GB" dirty="0">
              <a:latin typeface="Arial" panose="020B0604020202020204" pitchFamily="34" charset="0"/>
            </a:endParaRPr>
          </a:p>
        </p:txBody>
      </p:sp>
      <p:sp>
        <p:nvSpPr>
          <p:cNvPr id="3" name="Date Placeholder 2"/>
          <p:cNvSpPr>
            <a:spLocks noGrp="1"/>
          </p:cNvSpPr>
          <p:nvPr>
            <p:ph type="dt" sz="quarter" idx="1"/>
          </p:nvPr>
        </p:nvSpPr>
        <p:spPr>
          <a:xfrm>
            <a:off x="3849689" y="2"/>
            <a:ext cx="2946400" cy="496334"/>
          </a:xfrm>
          <a:prstGeom prst="rect">
            <a:avLst/>
          </a:prstGeom>
        </p:spPr>
        <p:txBody>
          <a:bodyPr vert="horz" lIns="91297" tIns="45647" rIns="91297" bIns="45647" rtlCol="0"/>
          <a:lstStyle>
            <a:lvl1pPr algn="r">
              <a:defRPr sz="1200"/>
            </a:lvl1pPr>
          </a:lstStyle>
          <a:p>
            <a:fld id="{30BC02D5-E102-4C79-A2FD-3761128DD7AB}" type="datetimeFigureOut">
              <a:rPr lang="en-GB" smtClean="0">
                <a:latin typeface="Arial" panose="020B0604020202020204" pitchFamily="34" charset="0"/>
              </a:rPr>
              <a:pPr/>
              <a:t>11/01/2021</a:t>
            </a:fld>
            <a:endParaRPr lang="en-GB" dirty="0">
              <a:latin typeface="Arial" panose="020B0604020202020204" pitchFamily="34" charset="0"/>
            </a:endParaRPr>
          </a:p>
        </p:txBody>
      </p:sp>
      <p:sp>
        <p:nvSpPr>
          <p:cNvPr id="4" name="Footer Placeholder 3"/>
          <p:cNvSpPr>
            <a:spLocks noGrp="1"/>
          </p:cNvSpPr>
          <p:nvPr>
            <p:ph type="ftr" sz="quarter" idx="2"/>
          </p:nvPr>
        </p:nvSpPr>
        <p:spPr>
          <a:xfrm>
            <a:off x="2" y="9428711"/>
            <a:ext cx="2946400" cy="496334"/>
          </a:xfrm>
          <a:prstGeom prst="rect">
            <a:avLst/>
          </a:prstGeom>
        </p:spPr>
        <p:txBody>
          <a:bodyPr vert="horz" lIns="91297" tIns="45647" rIns="91297" bIns="45647" rtlCol="0" anchor="b"/>
          <a:lstStyle>
            <a:lvl1pPr algn="l">
              <a:defRPr sz="1200"/>
            </a:lvl1pPr>
          </a:lstStyle>
          <a:p>
            <a:endParaRPr lang="en-GB" dirty="0">
              <a:latin typeface="Arial" panose="020B0604020202020204" pitchFamily="34" charset="0"/>
            </a:endParaRPr>
          </a:p>
        </p:txBody>
      </p:sp>
      <p:sp>
        <p:nvSpPr>
          <p:cNvPr id="5" name="Slide Number Placeholder 4"/>
          <p:cNvSpPr>
            <a:spLocks noGrp="1"/>
          </p:cNvSpPr>
          <p:nvPr>
            <p:ph type="sldNum" sz="quarter" idx="3"/>
          </p:nvPr>
        </p:nvSpPr>
        <p:spPr>
          <a:xfrm>
            <a:off x="3849689" y="9428711"/>
            <a:ext cx="2946400" cy="496334"/>
          </a:xfrm>
          <a:prstGeom prst="rect">
            <a:avLst/>
          </a:prstGeom>
        </p:spPr>
        <p:txBody>
          <a:bodyPr vert="horz" lIns="91297" tIns="45647" rIns="91297" bIns="45647" rtlCol="0" anchor="b"/>
          <a:lstStyle>
            <a:lvl1pPr algn="r">
              <a:defRPr sz="1200"/>
            </a:lvl1pPr>
          </a:lstStyle>
          <a:p>
            <a:fld id="{845D9ED5-8DA2-446E-86A1-99AAB6AFFB9F}" type="slidenum">
              <a:rPr lang="en-GB" smtClean="0">
                <a:latin typeface="Arial" panose="020B0604020202020204" pitchFamily="34" charset="0"/>
              </a:rPr>
              <a:pPr/>
              <a:t>‹#›</a:t>
            </a:fld>
            <a:endParaRPr lang="en-GB" dirty="0">
              <a:latin typeface="Arial" panose="020B0604020202020204" pitchFamily="34" charset="0"/>
            </a:endParaRPr>
          </a:p>
        </p:txBody>
      </p:sp>
    </p:spTree>
    <p:extLst>
      <p:ext uri="{BB962C8B-B14F-4D97-AF65-F5344CB8AC3E}">
        <p14:creationId xmlns:p14="http://schemas.microsoft.com/office/powerpoint/2010/main" val="11499049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 y="2"/>
            <a:ext cx="2945657" cy="496334"/>
          </a:xfrm>
          <a:prstGeom prst="rect">
            <a:avLst/>
          </a:prstGeom>
        </p:spPr>
        <p:txBody>
          <a:bodyPr vert="horz" lIns="91297" tIns="45647" rIns="91297" bIns="45647" rtlCol="0"/>
          <a:lstStyle>
            <a:lvl1pPr algn="l">
              <a:defRPr sz="1200">
                <a:latin typeface="Arial" panose="020B0604020202020204" pitchFamily="34" charset="0"/>
              </a:defRPr>
            </a:lvl1pPr>
          </a:lstStyle>
          <a:p>
            <a:endParaRPr lang="en-GB" dirty="0"/>
          </a:p>
        </p:txBody>
      </p:sp>
      <p:sp>
        <p:nvSpPr>
          <p:cNvPr id="3" name="Date Placeholder 2"/>
          <p:cNvSpPr>
            <a:spLocks noGrp="1"/>
          </p:cNvSpPr>
          <p:nvPr>
            <p:ph type="dt" idx="1"/>
          </p:nvPr>
        </p:nvSpPr>
        <p:spPr>
          <a:xfrm>
            <a:off x="3850447" y="2"/>
            <a:ext cx="2945657" cy="496334"/>
          </a:xfrm>
          <a:prstGeom prst="rect">
            <a:avLst/>
          </a:prstGeom>
        </p:spPr>
        <p:txBody>
          <a:bodyPr vert="horz" lIns="91297" tIns="45647" rIns="91297" bIns="45647" rtlCol="0"/>
          <a:lstStyle>
            <a:lvl1pPr algn="r">
              <a:defRPr sz="1200">
                <a:latin typeface="Arial" panose="020B0604020202020204" pitchFamily="34" charset="0"/>
              </a:defRPr>
            </a:lvl1pPr>
          </a:lstStyle>
          <a:p>
            <a:fld id="{2F21FF12-3416-43D0-B56D-C0167AEA935A}" type="datetimeFigureOut">
              <a:rPr lang="en-US" smtClean="0"/>
              <a:pPr/>
              <a:t>1/11/2021</a:t>
            </a:fld>
            <a:endParaRPr lang="en-GB" dirty="0"/>
          </a:p>
        </p:txBody>
      </p:sp>
      <p:sp>
        <p:nvSpPr>
          <p:cNvPr id="4" name="Slide Image Placeholder 3"/>
          <p:cNvSpPr>
            <a:spLocks noGrp="1" noRot="1" noChangeAspect="1"/>
          </p:cNvSpPr>
          <p:nvPr>
            <p:ph type="sldImg" idx="2"/>
          </p:nvPr>
        </p:nvSpPr>
        <p:spPr>
          <a:xfrm>
            <a:off x="919163" y="746125"/>
            <a:ext cx="4960937" cy="3722688"/>
          </a:xfrm>
          <a:prstGeom prst="rect">
            <a:avLst/>
          </a:prstGeom>
          <a:noFill/>
          <a:ln w="12700">
            <a:solidFill>
              <a:prstClr val="black"/>
            </a:solidFill>
          </a:ln>
        </p:spPr>
        <p:txBody>
          <a:bodyPr vert="horz" lIns="91297" tIns="45647" rIns="91297" bIns="45647" rtlCol="0" anchor="ctr"/>
          <a:lstStyle/>
          <a:p>
            <a:endParaRPr lang="en-GB" dirty="0"/>
          </a:p>
        </p:txBody>
      </p:sp>
      <p:sp>
        <p:nvSpPr>
          <p:cNvPr id="5" name="Notes Placeholder 4"/>
          <p:cNvSpPr>
            <a:spLocks noGrp="1"/>
          </p:cNvSpPr>
          <p:nvPr>
            <p:ph type="body" sz="quarter" idx="3"/>
          </p:nvPr>
        </p:nvSpPr>
        <p:spPr>
          <a:xfrm>
            <a:off x="679768" y="4715154"/>
            <a:ext cx="5438140" cy="4466989"/>
          </a:xfrm>
          <a:prstGeom prst="rect">
            <a:avLst/>
          </a:prstGeom>
        </p:spPr>
        <p:txBody>
          <a:bodyPr vert="horz" lIns="91297" tIns="45647" rIns="91297" bIns="45647"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p:cNvSpPr>
            <a:spLocks noGrp="1"/>
          </p:cNvSpPr>
          <p:nvPr>
            <p:ph type="ftr" sz="quarter" idx="4"/>
          </p:nvPr>
        </p:nvSpPr>
        <p:spPr>
          <a:xfrm>
            <a:off x="5" y="9428586"/>
            <a:ext cx="2945657" cy="496334"/>
          </a:xfrm>
          <a:prstGeom prst="rect">
            <a:avLst/>
          </a:prstGeom>
        </p:spPr>
        <p:txBody>
          <a:bodyPr vert="horz" lIns="91297" tIns="45647" rIns="91297" bIns="45647" rtlCol="0" anchor="b"/>
          <a:lstStyle>
            <a:lvl1pPr algn="l">
              <a:defRPr sz="1200">
                <a:latin typeface="Arial" panose="020B0604020202020204" pitchFamily="34" charset="0"/>
              </a:defRPr>
            </a:lvl1pPr>
          </a:lstStyle>
          <a:p>
            <a:endParaRPr lang="en-GB" dirty="0"/>
          </a:p>
        </p:txBody>
      </p:sp>
      <p:sp>
        <p:nvSpPr>
          <p:cNvPr id="7" name="Slide Number Placeholder 6"/>
          <p:cNvSpPr>
            <a:spLocks noGrp="1"/>
          </p:cNvSpPr>
          <p:nvPr>
            <p:ph type="sldNum" sz="quarter" idx="5"/>
          </p:nvPr>
        </p:nvSpPr>
        <p:spPr>
          <a:xfrm>
            <a:off x="3850447" y="9428586"/>
            <a:ext cx="2945657" cy="496334"/>
          </a:xfrm>
          <a:prstGeom prst="rect">
            <a:avLst/>
          </a:prstGeom>
        </p:spPr>
        <p:txBody>
          <a:bodyPr vert="horz" lIns="91297" tIns="45647" rIns="91297" bIns="45647" rtlCol="0" anchor="b"/>
          <a:lstStyle>
            <a:lvl1pPr algn="r">
              <a:defRPr sz="1200">
                <a:latin typeface="Arial" panose="020B0604020202020204" pitchFamily="34" charset="0"/>
              </a:defRPr>
            </a:lvl1pPr>
          </a:lstStyle>
          <a:p>
            <a:fld id="{722DBCD6-B5F9-444B-AD53-447C2BE1D2B6}" type="slidenum">
              <a:rPr lang="en-GB" smtClean="0"/>
              <a:pPr/>
              <a:t>‹#›</a:t>
            </a:fld>
            <a:endParaRPr lang="en-GB" dirty="0"/>
          </a:p>
        </p:txBody>
      </p:sp>
    </p:spTree>
    <p:extLst>
      <p:ext uri="{BB962C8B-B14F-4D97-AF65-F5344CB8AC3E}">
        <p14:creationId xmlns:p14="http://schemas.microsoft.com/office/powerpoint/2010/main" val="464509904"/>
      </p:ext>
    </p:extLst>
  </p:cSld>
  <p:clrMap bg1="lt1" tx1="dk1" bg2="lt2" tx2="dk2" accent1="accent1" accent2="accent2" accent3="accent3" accent4="accent4" accent5="accent5" accent6="accent6" hlink="hlink" folHlink="folHlink"/>
  <p:notesStyle>
    <a:lvl1pPr marL="0" algn="l" defTabSz="872722" rtl="0" eaLnBrk="1" latinLnBrk="0" hangingPunct="1">
      <a:defRPr sz="1139" kern="1200">
        <a:solidFill>
          <a:schemeClr val="tx1"/>
        </a:solidFill>
        <a:latin typeface="Arial" panose="020B0604020202020204" pitchFamily="34" charset="0"/>
        <a:ea typeface="+mn-ea"/>
        <a:cs typeface="+mn-cs"/>
      </a:defRPr>
    </a:lvl1pPr>
    <a:lvl2pPr marL="436361" algn="l" defTabSz="872722" rtl="0" eaLnBrk="1" latinLnBrk="0" hangingPunct="1">
      <a:defRPr sz="1139" kern="1200">
        <a:solidFill>
          <a:schemeClr val="tx1"/>
        </a:solidFill>
        <a:latin typeface="Arial" panose="020B0604020202020204" pitchFamily="34" charset="0"/>
        <a:ea typeface="+mn-ea"/>
        <a:cs typeface="+mn-cs"/>
      </a:defRPr>
    </a:lvl2pPr>
    <a:lvl3pPr marL="872722" algn="l" defTabSz="872722" rtl="0" eaLnBrk="1" latinLnBrk="0" hangingPunct="1">
      <a:defRPr sz="1139" kern="1200">
        <a:solidFill>
          <a:schemeClr val="tx1"/>
        </a:solidFill>
        <a:latin typeface="Arial" panose="020B0604020202020204" pitchFamily="34" charset="0"/>
        <a:ea typeface="+mn-ea"/>
        <a:cs typeface="+mn-cs"/>
      </a:defRPr>
    </a:lvl3pPr>
    <a:lvl4pPr marL="1309083" algn="l" defTabSz="872722" rtl="0" eaLnBrk="1" latinLnBrk="0" hangingPunct="1">
      <a:defRPr sz="1139" kern="1200">
        <a:solidFill>
          <a:schemeClr val="tx1"/>
        </a:solidFill>
        <a:latin typeface="Arial" panose="020B0604020202020204" pitchFamily="34" charset="0"/>
        <a:ea typeface="+mn-ea"/>
        <a:cs typeface="+mn-cs"/>
      </a:defRPr>
    </a:lvl4pPr>
    <a:lvl5pPr marL="1745445" algn="l" defTabSz="872722" rtl="0" eaLnBrk="1" latinLnBrk="0" hangingPunct="1">
      <a:defRPr sz="1139" kern="1200">
        <a:solidFill>
          <a:schemeClr val="tx1"/>
        </a:solidFill>
        <a:latin typeface="Arial" panose="020B0604020202020204" pitchFamily="34" charset="0"/>
        <a:ea typeface="+mn-ea"/>
        <a:cs typeface="+mn-cs"/>
      </a:defRPr>
    </a:lvl5pPr>
    <a:lvl6pPr marL="2181806" algn="l" defTabSz="872722" rtl="0" eaLnBrk="1" latinLnBrk="0" hangingPunct="1">
      <a:defRPr sz="1139" kern="1200">
        <a:solidFill>
          <a:schemeClr val="tx1"/>
        </a:solidFill>
        <a:latin typeface="+mn-lt"/>
        <a:ea typeface="+mn-ea"/>
        <a:cs typeface="+mn-cs"/>
      </a:defRPr>
    </a:lvl6pPr>
    <a:lvl7pPr marL="2618167" algn="l" defTabSz="872722" rtl="0" eaLnBrk="1" latinLnBrk="0" hangingPunct="1">
      <a:defRPr sz="1139" kern="1200">
        <a:solidFill>
          <a:schemeClr val="tx1"/>
        </a:solidFill>
        <a:latin typeface="+mn-lt"/>
        <a:ea typeface="+mn-ea"/>
        <a:cs typeface="+mn-cs"/>
      </a:defRPr>
    </a:lvl7pPr>
    <a:lvl8pPr marL="3054529" algn="l" defTabSz="872722" rtl="0" eaLnBrk="1" latinLnBrk="0" hangingPunct="1">
      <a:defRPr sz="1139" kern="1200">
        <a:solidFill>
          <a:schemeClr val="tx1"/>
        </a:solidFill>
        <a:latin typeface="+mn-lt"/>
        <a:ea typeface="+mn-ea"/>
        <a:cs typeface="+mn-cs"/>
      </a:defRPr>
    </a:lvl8pPr>
    <a:lvl9pPr marL="3490890" algn="l" defTabSz="872722" rtl="0" eaLnBrk="1" latinLnBrk="0" hangingPunct="1">
      <a:defRPr sz="113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722DBCD6-B5F9-444B-AD53-447C2BE1D2B6}" type="slidenum">
              <a:rPr lang="en-GB" smtClean="0"/>
              <a:pPr/>
              <a:t>18</a:t>
            </a:fld>
            <a:endParaRPr lang="en-GB" dirty="0"/>
          </a:p>
        </p:txBody>
      </p:sp>
    </p:spTree>
    <p:extLst>
      <p:ext uri="{BB962C8B-B14F-4D97-AF65-F5344CB8AC3E}">
        <p14:creationId xmlns:p14="http://schemas.microsoft.com/office/powerpoint/2010/main" val="128111597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spTree>
      <p:nvGrpSpPr>
        <p:cNvPr id="1" name=""/>
        <p:cNvGrpSpPr/>
        <p:nvPr/>
      </p:nvGrpSpPr>
      <p:grpSpPr>
        <a:xfrm>
          <a:off x="0" y="0"/>
          <a:ext cx="0" cy="0"/>
          <a:chOff x="0" y="0"/>
          <a:chExt cx="0" cy="0"/>
        </a:xfrm>
      </p:grpSpPr>
      <p:cxnSp>
        <p:nvCxnSpPr>
          <p:cNvPr id="8" name="Straight Connector 7"/>
          <p:cNvCxnSpPr/>
          <p:nvPr userDrawn="1"/>
        </p:nvCxnSpPr>
        <p:spPr>
          <a:xfrm>
            <a:off x="385398" y="3418385"/>
            <a:ext cx="3754554"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itle 2"/>
          <p:cNvSpPr>
            <a:spLocks noGrp="1"/>
          </p:cNvSpPr>
          <p:nvPr>
            <p:ph type="title"/>
          </p:nvPr>
        </p:nvSpPr>
        <p:spPr>
          <a:xfrm>
            <a:off x="385398" y="981075"/>
            <a:ext cx="3611027" cy="886397"/>
          </a:xfrm>
        </p:spPr>
        <p:txBody>
          <a:bodyPr/>
          <a:lstStyle>
            <a:lvl1pPr>
              <a:defRPr sz="3200"/>
            </a:lvl1pPr>
          </a:lstStyle>
          <a:p>
            <a:r>
              <a:rPr lang="en-US" dirty="0"/>
              <a:t>Click to edit Master title style</a:t>
            </a:r>
            <a:endParaRPr lang="en-GB" dirty="0"/>
          </a:p>
        </p:txBody>
      </p:sp>
      <p:sp>
        <p:nvSpPr>
          <p:cNvPr id="5" name="Text Placeholder 4"/>
          <p:cNvSpPr>
            <a:spLocks noGrp="1"/>
          </p:cNvSpPr>
          <p:nvPr>
            <p:ph type="body" sz="quarter" idx="10"/>
          </p:nvPr>
        </p:nvSpPr>
        <p:spPr>
          <a:xfrm>
            <a:off x="381001" y="2133600"/>
            <a:ext cx="3615423" cy="538609"/>
          </a:xfrm>
        </p:spPr>
        <p:txBody>
          <a:bodyPr/>
          <a:lstStyle>
            <a:lvl1pPr>
              <a:defRPr>
                <a:solidFill>
                  <a:srgbClr val="999999"/>
                </a:solidFill>
              </a:defRPr>
            </a:lvl1pPr>
            <a:lvl2pPr>
              <a:spcBef>
                <a:spcPts val="600"/>
              </a:spcBef>
              <a:defRPr sz="800">
                <a:solidFill>
                  <a:srgbClr val="999999"/>
                </a:solidFill>
              </a:defRPr>
            </a:lvl2pPr>
            <a:lvl3pPr marL="0" indent="0">
              <a:buNone/>
              <a:defRPr sz="1400">
                <a:solidFill>
                  <a:schemeClr val="tx1"/>
                </a:solidFill>
              </a:defRPr>
            </a:lvl3pPr>
          </a:lstStyle>
          <a:p>
            <a:pPr lvl="0"/>
            <a:r>
              <a:rPr lang="en-US" dirty="0"/>
              <a:t>Click to edit Master text styles</a:t>
            </a:r>
          </a:p>
          <a:p>
            <a:pPr lvl="1"/>
            <a:r>
              <a:rPr lang="en-US" dirty="0"/>
              <a:t>Second level</a:t>
            </a:r>
          </a:p>
        </p:txBody>
      </p:sp>
      <p:sp>
        <p:nvSpPr>
          <p:cNvPr id="13" name="Text Placeholder 4"/>
          <p:cNvSpPr>
            <a:spLocks noGrp="1"/>
          </p:cNvSpPr>
          <p:nvPr>
            <p:ph type="body" sz="quarter" idx="11"/>
          </p:nvPr>
        </p:nvSpPr>
        <p:spPr>
          <a:xfrm>
            <a:off x="571500" y="3576791"/>
            <a:ext cx="3424436" cy="620683"/>
          </a:xfrm>
        </p:spPr>
        <p:txBody>
          <a:bodyPr/>
          <a:lstStyle>
            <a:lvl1pPr marL="0" indent="0" defTabSz="179388">
              <a:buClr>
                <a:srgbClr val="999999"/>
              </a:buClr>
              <a:buFont typeface="Arial" panose="020B0604020202020204" pitchFamily="34" charset="0"/>
              <a:buNone/>
              <a:defRPr sz="1600">
                <a:solidFill>
                  <a:schemeClr val="tx1"/>
                </a:solidFill>
              </a:defRPr>
            </a:lvl1pPr>
            <a:lvl2pPr>
              <a:spcBef>
                <a:spcPts val="200"/>
              </a:spcBef>
              <a:spcAft>
                <a:spcPts val="200"/>
              </a:spcAft>
              <a:defRPr sz="1600" i="1">
                <a:solidFill>
                  <a:schemeClr val="tx1"/>
                </a:solidFill>
              </a:defRPr>
            </a:lvl2pPr>
            <a:lvl3pPr marL="0" indent="0">
              <a:buNone/>
              <a:defRPr sz="1400">
                <a:solidFill>
                  <a:schemeClr val="tx1"/>
                </a:solidFill>
              </a:defRPr>
            </a:lvl3pPr>
          </a:lstStyle>
          <a:p>
            <a:pPr lvl="0"/>
            <a:r>
              <a:rPr lang="en-US" dirty="0"/>
              <a:t>Click to edit Master text styles</a:t>
            </a:r>
          </a:p>
          <a:p>
            <a:pPr lvl="1"/>
            <a:r>
              <a:rPr lang="en-US" dirty="0"/>
              <a:t>Second level</a:t>
            </a:r>
          </a:p>
        </p:txBody>
      </p:sp>
      <p:sp>
        <p:nvSpPr>
          <p:cNvPr id="10" name="Freeform 5"/>
          <p:cNvSpPr>
            <a:spLocks/>
          </p:cNvSpPr>
          <p:nvPr userDrawn="1"/>
        </p:nvSpPr>
        <p:spPr bwMode="auto">
          <a:xfrm>
            <a:off x="381000" y="3573088"/>
            <a:ext cx="126205" cy="244521"/>
          </a:xfrm>
          <a:custGeom>
            <a:avLst/>
            <a:gdLst>
              <a:gd name="T0" fmla="*/ 0 w 51"/>
              <a:gd name="T1" fmla="*/ 102 h 102"/>
              <a:gd name="T2" fmla="*/ 51 w 51"/>
              <a:gd name="T3" fmla="*/ 51 h 102"/>
              <a:gd name="T4" fmla="*/ 0 w 51"/>
              <a:gd name="T5" fmla="*/ 0 h 102"/>
              <a:gd name="T6" fmla="*/ 0 w 51"/>
              <a:gd name="T7" fmla="*/ 102 h 102"/>
            </a:gdLst>
            <a:ahLst/>
            <a:cxnLst>
              <a:cxn ang="0">
                <a:pos x="T0" y="T1"/>
              </a:cxn>
              <a:cxn ang="0">
                <a:pos x="T2" y="T3"/>
              </a:cxn>
              <a:cxn ang="0">
                <a:pos x="T4" y="T5"/>
              </a:cxn>
              <a:cxn ang="0">
                <a:pos x="T6" y="T7"/>
              </a:cxn>
            </a:cxnLst>
            <a:rect l="0" t="0" r="r" b="b"/>
            <a:pathLst>
              <a:path w="51" h="102">
                <a:moveTo>
                  <a:pt x="0" y="102"/>
                </a:moveTo>
                <a:cubicBezTo>
                  <a:pt x="51" y="51"/>
                  <a:pt x="51" y="51"/>
                  <a:pt x="51" y="51"/>
                </a:cubicBezTo>
                <a:cubicBezTo>
                  <a:pt x="0" y="0"/>
                  <a:pt x="0" y="0"/>
                  <a:pt x="0" y="0"/>
                </a:cubicBezTo>
                <a:cubicBezTo>
                  <a:pt x="23" y="30"/>
                  <a:pt x="23" y="72"/>
                  <a:pt x="0" y="102"/>
                </a:cubicBezTo>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dirty="0"/>
          </a:p>
        </p:txBody>
      </p:sp>
      <p:pic>
        <p:nvPicPr>
          <p:cNvPr id="1026" name="Picture 2" descr="M:\Central Marketing File (2016)\Central Team\Brand\Logos\MASTER LOGOS\Ius Laboris\NEW UK LOGO\IusLaboris-UK_Logo_RGB.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81000" y="5589240"/>
            <a:ext cx="2412644" cy="343802"/>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p:cNvPicPr>
            <a:picLocks noChangeAspect="1"/>
          </p:cNvPicPr>
          <p:nvPr userDrawn="1"/>
        </p:nvPicPr>
        <p:blipFill rotWithShape="1">
          <a:blip r:embed="rId3">
            <a:extLst>
              <a:ext uri="{28A0092B-C50C-407E-A947-70E740481C1C}">
                <a14:useLocalDpi xmlns:a14="http://schemas.microsoft.com/office/drawing/2010/main" val="0"/>
              </a:ext>
            </a:extLst>
          </a:blip>
          <a:srcRect r="35966"/>
          <a:stretch/>
        </p:blipFill>
        <p:spPr>
          <a:xfrm>
            <a:off x="4752528" y="0"/>
            <a:ext cx="4391472" cy="6858000"/>
          </a:xfrm>
          <a:prstGeom prst="rect">
            <a:avLst/>
          </a:prstGeom>
        </p:spPr>
      </p:pic>
    </p:spTree>
    <p:extLst>
      <p:ext uri="{BB962C8B-B14F-4D97-AF65-F5344CB8AC3E}">
        <p14:creationId xmlns:p14="http://schemas.microsoft.com/office/powerpoint/2010/main" val="240646224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a:xfrm>
            <a:off x="385397" y="1963866"/>
            <a:ext cx="8373207" cy="16414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5766021"/>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B66ED-37AA-4214-B16E-12ECFAA66FD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95536D0-B76A-4AD1-96A8-DC9BF3EE1D64}"/>
              </a:ext>
            </a:extLst>
          </p:cNvPr>
          <p:cNvSpPr>
            <a:spLocks noGrp="1"/>
          </p:cNvSpPr>
          <p:nvPr>
            <p:ph type="dt" sz="half" idx="10"/>
          </p:nvPr>
        </p:nvSpPr>
        <p:spPr/>
        <p:txBody>
          <a:bodyPr/>
          <a:lstStyle/>
          <a:p>
            <a:fld id="{D91FECD7-6BF2-4A15-96BA-ABE19E4EE51F}" type="datetimeFigureOut">
              <a:rPr lang="en-GB" smtClean="0"/>
              <a:t>11/01/2021</a:t>
            </a:fld>
            <a:endParaRPr lang="en-GB" dirty="0"/>
          </a:p>
        </p:txBody>
      </p:sp>
      <p:sp>
        <p:nvSpPr>
          <p:cNvPr id="4" name="Footer Placeholder 3">
            <a:extLst>
              <a:ext uri="{FF2B5EF4-FFF2-40B4-BE49-F238E27FC236}">
                <a16:creationId xmlns:a16="http://schemas.microsoft.com/office/drawing/2014/main" id="{A84A5F5B-FD36-46E5-8DEF-0E7C1D3107B3}"/>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BACF6D64-EDFE-44A4-B38C-64721596B797}"/>
              </a:ext>
            </a:extLst>
          </p:cNvPr>
          <p:cNvSpPr>
            <a:spLocks noGrp="1"/>
          </p:cNvSpPr>
          <p:nvPr>
            <p:ph type="sldNum" sz="quarter" idx="12"/>
          </p:nvPr>
        </p:nvSpPr>
        <p:spPr/>
        <p:txBody>
          <a:bodyPr/>
          <a:lstStyle/>
          <a:p>
            <a:fld id="{61A1A083-DF40-43A8-A2DF-84D31842E126}" type="slidenum">
              <a:rPr lang="en-GB" smtClean="0"/>
              <a:t>‹#›</a:t>
            </a:fld>
            <a:endParaRPr lang="en-GB" dirty="0"/>
          </a:p>
        </p:txBody>
      </p:sp>
    </p:spTree>
    <p:extLst>
      <p:ext uri="{BB962C8B-B14F-4D97-AF65-F5344CB8AC3E}">
        <p14:creationId xmlns:p14="http://schemas.microsoft.com/office/powerpoint/2010/main" val="3781460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
    <p:spTree>
      <p:nvGrpSpPr>
        <p:cNvPr id="1" name=""/>
        <p:cNvGrpSpPr/>
        <p:nvPr/>
      </p:nvGrpSpPr>
      <p:grpSpPr>
        <a:xfrm>
          <a:off x="0" y="0"/>
          <a:ext cx="0" cy="0"/>
          <a:chOff x="0" y="0"/>
          <a:chExt cx="0" cy="0"/>
        </a:xfrm>
      </p:grpSpPr>
      <p:pic>
        <p:nvPicPr>
          <p:cNvPr id="8" name="Picture 7"/>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4055121" y="-1"/>
            <a:ext cx="5088880" cy="5114781"/>
          </a:xfrm>
          <a:prstGeom prst="rect">
            <a:avLst/>
          </a:prstGeom>
        </p:spPr>
      </p:pic>
      <p:sp>
        <p:nvSpPr>
          <p:cNvPr id="3" name="Title 2"/>
          <p:cNvSpPr>
            <a:spLocks noGrp="1"/>
          </p:cNvSpPr>
          <p:nvPr>
            <p:ph type="title"/>
          </p:nvPr>
        </p:nvSpPr>
        <p:spPr>
          <a:xfrm>
            <a:off x="385398" y="2814424"/>
            <a:ext cx="4186602" cy="886397"/>
          </a:xfrm>
        </p:spPr>
        <p:txBody>
          <a:bodyPr anchor="b" anchorCtr="0"/>
          <a:lstStyle>
            <a:lvl1pPr>
              <a:defRPr sz="3200"/>
            </a:lvl1pPr>
          </a:lstStyle>
          <a:p>
            <a:r>
              <a:rPr lang="en-US" dirty="0"/>
              <a:t>Click to edit Master title style</a:t>
            </a:r>
            <a:endParaRPr lang="en-GB" dirty="0"/>
          </a:p>
        </p:txBody>
      </p:sp>
      <p:sp>
        <p:nvSpPr>
          <p:cNvPr id="5" name="Text Placeholder 4"/>
          <p:cNvSpPr>
            <a:spLocks noGrp="1"/>
          </p:cNvSpPr>
          <p:nvPr>
            <p:ph type="body" sz="quarter" idx="10"/>
          </p:nvPr>
        </p:nvSpPr>
        <p:spPr>
          <a:xfrm>
            <a:off x="381001" y="3884798"/>
            <a:ext cx="4190999" cy="246221"/>
          </a:xfrm>
        </p:spPr>
        <p:txBody>
          <a:bodyPr/>
          <a:lstStyle>
            <a:lvl1pPr>
              <a:defRPr b="0">
                <a:solidFill>
                  <a:schemeClr val="tx2"/>
                </a:solidFill>
              </a:defRPr>
            </a:lvl1pPr>
            <a:lvl2pPr>
              <a:spcBef>
                <a:spcPts val="3000"/>
              </a:spcBef>
              <a:defRPr sz="1000">
                <a:solidFill>
                  <a:srgbClr val="999999"/>
                </a:solidFill>
              </a:defRPr>
            </a:lvl2pPr>
            <a:lvl3pPr marL="0" indent="0">
              <a:buNone/>
              <a:defRPr sz="1400">
                <a:solidFill>
                  <a:schemeClr val="tx1"/>
                </a:solidFill>
              </a:defRPr>
            </a:lvl3pPr>
          </a:lstStyle>
          <a:p>
            <a:pPr lvl="0"/>
            <a:r>
              <a:rPr lang="en-US" dirty="0"/>
              <a:t>Click to edit Master text styles</a:t>
            </a:r>
          </a:p>
        </p:txBody>
      </p:sp>
      <p:sp>
        <p:nvSpPr>
          <p:cNvPr id="15" name="Rectangle 14"/>
          <p:cNvSpPr/>
          <p:nvPr userDrawn="1"/>
        </p:nvSpPr>
        <p:spPr>
          <a:xfrm>
            <a:off x="381001" y="-1"/>
            <a:ext cx="2822847" cy="243717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b" anchorCtr="0"/>
          <a:lstStyle/>
          <a:p>
            <a:pPr algn="l"/>
            <a:endParaRPr lang="en-GB" sz="7200" b="1" dirty="0">
              <a:solidFill>
                <a:schemeClr val="bg1"/>
              </a:solidFill>
            </a:endParaRPr>
          </a:p>
        </p:txBody>
      </p:sp>
      <p:sp>
        <p:nvSpPr>
          <p:cNvPr id="10" name="Footer Placeholder 4"/>
          <p:cNvSpPr txBox="1">
            <a:spLocks/>
          </p:cNvSpPr>
          <p:nvPr userDrawn="1"/>
        </p:nvSpPr>
        <p:spPr>
          <a:xfrm>
            <a:off x="2555776" y="6566325"/>
            <a:ext cx="6202829" cy="138499"/>
          </a:xfrm>
          <a:prstGeom prst="rect">
            <a:avLst/>
          </a:prstGeom>
        </p:spPr>
        <p:txBody>
          <a:bodyPr vert="horz" wrap="square" lIns="0" tIns="0" rIns="0" bIns="0" rtlCol="0" anchor="t">
            <a:spAutoFit/>
          </a:bodyPr>
          <a:lstStyle>
            <a:defPPr>
              <a:defRPr lang="en-US"/>
            </a:defPPr>
            <a:lvl1pPr marL="0" algn="l" defTabSz="995690" rtl="0" eaLnBrk="1" latinLnBrk="0" hangingPunct="1">
              <a:defRPr sz="900" b="1" kern="1200">
                <a:solidFill>
                  <a:schemeClr val="accent2"/>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pPr algn="r" defTabSz="927100"/>
            <a:r>
              <a:rPr lang="en-GB" sz="700" b="0" dirty="0">
                <a:solidFill>
                  <a:srgbClr val="999999"/>
                </a:solidFill>
              </a:rPr>
              <a:t>lewissilkin.com	</a:t>
            </a:r>
            <a:fld id="{8997EE35-0505-4E8B-8EED-B674149DBCD9}" type="slidenum">
              <a:rPr lang="en-GB" sz="900" b="1" smtClean="0">
                <a:solidFill>
                  <a:schemeClr val="tx1"/>
                </a:solidFill>
              </a:rPr>
              <a:pPr algn="r" defTabSz="927100"/>
              <a:t>‹#›</a:t>
            </a:fld>
            <a:endParaRPr lang="en-GB" sz="900" b="1" dirty="0">
              <a:solidFill>
                <a:schemeClr val="tx1"/>
              </a:solidFill>
            </a:endParaRPr>
          </a:p>
        </p:txBody>
      </p:sp>
      <p:sp>
        <p:nvSpPr>
          <p:cNvPr id="7" name="Text Placeholder 6"/>
          <p:cNvSpPr>
            <a:spLocks noGrp="1"/>
          </p:cNvSpPr>
          <p:nvPr>
            <p:ph type="body" sz="quarter" idx="11" hasCustomPrompt="1"/>
          </p:nvPr>
        </p:nvSpPr>
        <p:spPr>
          <a:xfrm>
            <a:off x="381000" y="1329181"/>
            <a:ext cx="1171328" cy="1107996"/>
          </a:xfrm>
        </p:spPr>
        <p:txBody>
          <a:bodyPr wrap="none" lIns="144000" tIns="0" bIns="0" anchor="b" anchorCtr="0"/>
          <a:lstStyle>
            <a:lvl1pPr algn="l">
              <a:defRPr sz="7200">
                <a:solidFill>
                  <a:schemeClr val="bg1"/>
                </a:solidFill>
              </a:defRPr>
            </a:lvl1pPr>
          </a:lstStyle>
          <a:p>
            <a:pPr lvl="0"/>
            <a:r>
              <a:rPr lang="en-US" dirty="0"/>
              <a:t>##</a:t>
            </a:r>
          </a:p>
        </p:txBody>
      </p:sp>
    </p:spTree>
    <p:extLst>
      <p:ext uri="{BB962C8B-B14F-4D97-AF65-F5344CB8AC3E}">
        <p14:creationId xmlns:p14="http://schemas.microsoft.com/office/powerpoint/2010/main" val="3804944101"/>
      </p:ext>
    </p:extLst>
  </p:cSld>
  <p:clrMapOvr>
    <a:masterClrMapping/>
  </p:clrMapOvr>
  <p:extLst>
    <p:ext uri="{DCECCB84-F9BA-43D5-87BE-67443E8EF086}">
      <p15:sldGuideLst xmlns:p15="http://schemas.microsoft.com/office/powerpoint/2012/main">
        <p15:guide id="1" orient="horz" pos="1842"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a:t>Click to edit Master title style</a:t>
            </a:r>
            <a:endParaRPr lang="en-GB"/>
          </a:p>
        </p:txBody>
      </p:sp>
      <p:sp>
        <p:nvSpPr>
          <p:cNvPr id="8" name="Text Placeholder 4"/>
          <p:cNvSpPr>
            <a:spLocks noGrp="1"/>
          </p:cNvSpPr>
          <p:nvPr>
            <p:ph type="body" sz="quarter" idx="11" hasCustomPrompt="1"/>
          </p:nvPr>
        </p:nvSpPr>
        <p:spPr>
          <a:xfrm>
            <a:off x="385762" y="1396506"/>
            <a:ext cx="8373600" cy="246221"/>
          </a:xfrm>
        </p:spPr>
        <p:txBody>
          <a:bodyPr/>
          <a:lstStyle>
            <a:lvl1pPr>
              <a:defRPr b="0" baseline="0"/>
            </a:lvl1pPr>
          </a:lstStyle>
          <a:p>
            <a:pPr lvl="0"/>
            <a:r>
              <a:rPr lang="en-US" dirty="0"/>
              <a:t>Click to edit Master </a:t>
            </a:r>
            <a:r>
              <a:rPr lang="en-US" dirty="0" err="1"/>
              <a:t>SubHeading</a:t>
            </a:r>
            <a:r>
              <a:rPr lang="en-US" dirty="0"/>
              <a:t> text styles</a:t>
            </a:r>
          </a:p>
        </p:txBody>
      </p:sp>
    </p:spTree>
    <p:extLst>
      <p:ext uri="{BB962C8B-B14F-4D97-AF65-F5344CB8AC3E}">
        <p14:creationId xmlns:p14="http://schemas.microsoft.com/office/powerpoint/2010/main" val="1932273490"/>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t>Click to edit Master title style</a:t>
            </a:r>
            <a:endParaRPr lang="en-GB"/>
          </a:p>
        </p:txBody>
      </p:sp>
      <p:sp>
        <p:nvSpPr>
          <p:cNvPr id="6" name="Text Placeholder 5"/>
          <p:cNvSpPr>
            <a:spLocks noGrp="1"/>
          </p:cNvSpPr>
          <p:nvPr>
            <p:ph type="body" sz="quarter" idx="10"/>
          </p:nvPr>
        </p:nvSpPr>
        <p:spPr>
          <a:xfrm>
            <a:off x="385763" y="1963866"/>
            <a:ext cx="8377237" cy="429418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8" name="Text Placeholder 4"/>
          <p:cNvSpPr>
            <a:spLocks noGrp="1"/>
          </p:cNvSpPr>
          <p:nvPr>
            <p:ph type="body" sz="quarter" idx="11" hasCustomPrompt="1"/>
          </p:nvPr>
        </p:nvSpPr>
        <p:spPr>
          <a:xfrm>
            <a:off x="385762" y="1396506"/>
            <a:ext cx="8373600" cy="246221"/>
          </a:xfrm>
        </p:spPr>
        <p:txBody>
          <a:bodyPr/>
          <a:lstStyle>
            <a:lvl1pPr>
              <a:defRPr b="0" baseline="0"/>
            </a:lvl1pPr>
          </a:lstStyle>
          <a:p>
            <a:pPr lvl="0"/>
            <a:r>
              <a:rPr lang="en-US" dirty="0"/>
              <a:t>Click to edit Master </a:t>
            </a:r>
            <a:r>
              <a:rPr lang="en-US" dirty="0" err="1"/>
              <a:t>SubHeading</a:t>
            </a:r>
            <a:r>
              <a:rPr lang="en-US" dirty="0"/>
              <a:t> text styles</a:t>
            </a:r>
          </a:p>
        </p:txBody>
      </p:sp>
    </p:spTree>
    <p:extLst>
      <p:ext uri="{BB962C8B-B14F-4D97-AF65-F5344CB8AC3E}">
        <p14:creationId xmlns:p14="http://schemas.microsoft.com/office/powerpoint/2010/main" val="513416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85397" y="1963866"/>
            <a:ext cx="4063468" cy="25715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4"/>
          <p:cNvSpPr>
            <a:spLocks noGrp="1"/>
          </p:cNvSpPr>
          <p:nvPr>
            <p:ph type="body" sz="quarter" idx="12"/>
          </p:nvPr>
        </p:nvSpPr>
        <p:spPr>
          <a:xfrm>
            <a:off x="4695135" y="1963866"/>
            <a:ext cx="4063468" cy="25715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Title 2"/>
          <p:cNvSpPr>
            <a:spLocks noGrp="1"/>
          </p:cNvSpPr>
          <p:nvPr>
            <p:ph type="title"/>
          </p:nvPr>
        </p:nvSpPr>
        <p:spPr/>
        <p:txBody>
          <a:bodyPr/>
          <a:lstStyle/>
          <a:p>
            <a:r>
              <a:rPr lang="en-US" dirty="0"/>
              <a:t>Click to edit Master title style</a:t>
            </a:r>
            <a:endParaRPr lang="en-NZ" dirty="0"/>
          </a:p>
        </p:txBody>
      </p:sp>
      <p:sp>
        <p:nvSpPr>
          <p:cNvPr id="10" name="Text Placeholder 4"/>
          <p:cNvSpPr>
            <a:spLocks noGrp="1"/>
          </p:cNvSpPr>
          <p:nvPr>
            <p:ph type="body" sz="quarter" idx="13" hasCustomPrompt="1"/>
          </p:nvPr>
        </p:nvSpPr>
        <p:spPr>
          <a:xfrm>
            <a:off x="385762" y="1396506"/>
            <a:ext cx="8373600" cy="246221"/>
          </a:xfrm>
        </p:spPr>
        <p:txBody>
          <a:bodyPr/>
          <a:lstStyle>
            <a:lvl1pPr>
              <a:defRPr b="0" baseline="0"/>
            </a:lvl1pPr>
          </a:lstStyle>
          <a:p>
            <a:pPr lvl="0"/>
            <a:r>
              <a:rPr lang="en-US" dirty="0"/>
              <a:t>Click to edit Master </a:t>
            </a:r>
            <a:r>
              <a:rPr lang="en-US" dirty="0" err="1"/>
              <a:t>SubHeading</a:t>
            </a:r>
            <a:r>
              <a:rPr lang="en-US" dirty="0"/>
              <a:t> text styles</a:t>
            </a:r>
          </a:p>
        </p:txBody>
      </p:sp>
    </p:spTree>
    <p:extLst>
      <p:ext uri="{BB962C8B-B14F-4D97-AF65-F5344CB8AC3E}">
        <p14:creationId xmlns:p14="http://schemas.microsoft.com/office/powerpoint/2010/main" val="3387234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hree column">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385397" y="1963866"/>
            <a:ext cx="2647411" cy="178829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Text Placeholder 4"/>
          <p:cNvSpPr>
            <a:spLocks noGrp="1"/>
          </p:cNvSpPr>
          <p:nvPr>
            <p:ph type="body" sz="quarter" idx="12"/>
          </p:nvPr>
        </p:nvSpPr>
        <p:spPr>
          <a:xfrm>
            <a:off x="3268689" y="1963866"/>
            <a:ext cx="2647411" cy="178829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7" name="Text Placeholder 4"/>
          <p:cNvSpPr>
            <a:spLocks noGrp="1"/>
          </p:cNvSpPr>
          <p:nvPr>
            <p:ph type="body" sz="quarter" idx="13"/>
          </p:nvPr>
        </p:nvSpPr>
        <p:spPr>
          <a:xfrm>
            <a:off x="6111192" y="1963866"/>
            <a:ext cx="2647411" cy="178829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 name="Title 2"/>
          <p:cNvSpPr>
            <a:spLocks noGrp="1"/>
          </p:cNvSpPr>
          <p:nvPr>
            <p:ph type="title"/>
          </p:nvPr>
        </p:nvSpPr>
        <p:spPr/>
        <p:txBody>
          <a:bodyPr/>
          <a:lstStyle/>
          <a:p>
            <a:r>
              <a:rPr lang="en-US"/>
              <a:t>Click to edit Master title style</a:t>
            </a:r>
            <a:endParaRPr lang="en-NZ"/>
          </a:p>
        </p:txBody>
      </p:sp>
      <p:sp>
        <p:nvSpPr>
          <p:cNvPr id="10" name="Text Placeholder 4"/>
          <p:cNvSpPr>
            <a:spLocks noGrp="1"/>
          </p:cNvSpPr>
          <p:nvPr>
            <p:ph type="body" sz="quarter" idx="14" hasCustomPrompt="1"/>
          </p:nvPr>
        </p:nvSpPr>
        <p:spPr>
          <a:xfrm>
            <a:off x="385762" y="1396506"/>
            <a:ext cx="8373600" cy="246221"/>
          </a:xfrm>
        </p:spPr>
        <p:txBody>
          <a:bodyPr/>
          <a:lstStyle>
            <a:lvl1pPr>
              <a:defRPr b="0" baseline="0"/>
            </a:lvl1pPr>
          </a:lstStyle>
          <a:p>
            <a:pPr lvl="0"/>
            <a:r>
              <a:rPr lang="en-US" dirty="0"/>
              <a:t>Click to edit Master </a:t>
            </a:r>
            <a:r>
              <a:rPr lang="en-US" dirty="0" err="1"/>
              <a:t>SubHeading</a:t>
            </a:r>
            <a:r>
              <a:rPr lang="en-US" dirty="0"/>
              <a:t> text styles</a:t>
            </a:r>
          </a:p>
        </p:txBody>
      </p:sp>
    </p:spTree>
    <p:extLst>
      <p:ext uri="{BB962C8B-B14F-4D97-AF65-F5344CB8AC3E}">
        <p14:creationId xmlns:p14="http://schemas.microsoft.com/office/powerpoint/2010/main" val="6754694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ic and content right">
    <p:spTree>
      <p:nvGrpSpPr>
        <p:cNvPr id="1" name=""/>
        <p:cNvGrpSpPr/>
        <p:nvPr/>
      </p:nvGrpSpPr>
      <p:grpSpPr>
        <a:xfrm>
          <a:off x="0" y="0"/>
          <a:ext cx="0" cy="0"/>
          <a:chOff x="0" y="0"/>
          <a:chExt cx="0" cy="0"/>
        </a:xfrm>
      </p:grpSpPr>
      <p:sp>
        <p:nvSpPr>
          <p:cNvPr id="4" name="Text Placeholder 4"/>
          <p:cNvSpPr>
            <a:spLocks noGrp="1"/>
          </p:cNvSpPr>
          <p:nvPr>
            <p:ph type="body" sz="quarter" idx="11"/>
          </p:nvPr>
        </p:nvSpPr>
        <p:spPr>
          <a:xfrm>
            <a:off x="4695135" y="1963866"/>
            <a:ext cx="4063468" cy="25715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itle 4"/>
          <p:cNvSpPr>
            <a:spLocks noGrp="1"/>
          </p:cNvSpPr>
          <p:nvPr>
            <p:ph type="title"/>
          </p:nvPr>
        </p:nvSpPr>
        <p:spPr/>
        <p:txBody>
          <a:bodyPr/>
          <a:lstStyle/>
          <a:p>
            <a:r>
              <a:rPr lang="en-US"/>
              <a:t>Click to edit Master title style</a:t>
            </a:r>
            <a:endParaRPr lang="en-NZ"/>
          </a:p>
        </p:txBody>
      </p:sp>
      <p:sp>
        <p:nvSpPr>
          <p:cNvPr id="8" name="Text Placeholder 4"/>
          <p:cNvSpPr>
            <a:spLocks noGrp="1"/>
          </p:cNvSpPr>
          <p:nvPr>
            <p:ph type="body" sz="quarter" idx="16" hasCustomPrompt="1"/>
          </p:nvPr>
        </p:nvSpPr>
        <p:spPr>
          <a:xfrm>
            <a:off x="385762" y="1396506"/>
            <a:ext cx="8373600" cy="246221"/>
          </a:xfrm>
        </p:spPr>
        <p:txBody>
          <a:bodyPr/>
          <a:lstStyle>
            <a:lvl1pPr>
              <a:defRPr b="0" baseline="0"/>
            </a:lvl1pPr>
          </a:lstStyle>
          <a:p>
            <a:pPr lvl="0"/>
            <a:r>
              <a:rPr lang="en-US" dirty="0"/>
              <a:t>Click to edit Master </a:t>
            </a:r>
            <a:r>
              <a:rPr lang="en-US" dirty="0" err="1"/>
              <a:t>SubHeading</a:t>
            </a:r>
            <a:r>
              <a:rPr lang="en-US" dirty="0"/>
              <a:t> text styles</a:t>
            </a:r>
          </a:p>
        </p:txBody>
      </p:sp>
    </p:spTree>
    <p:extLst>
      <p:ext uri="{BB962C8B-B14F-4D97-AF65-F5344CB8AC3E}">
        <p14:creationId xmlns:p14="http://schemas.microsoft.com/office/powerpoint/2010/main" val="4084995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ic and content left">
    <p:spTree>
      <p:nvGrpSpPr>
        <p:cNvPr id="1" name=""/>
        <p:cNvGrpSpPr/>
        <p:nvPr/>
      </p:nvGrpSpPr>
      <p:grpSpPr>
        <a:xfrm>
          <a:off x="0" y="0"/>
          <a:ext cx="0" cy="0"/>
          <a:chOff x="0" y="0"/>
          <a:chExt cx="0" cy="0"/>
        </a:xfrm>
      </p:grpSpPr>
      <p:sp>
        <p:nvSpPr>
          <p:cNvPr id="4" name="Text Placeholder 4"/>
          <p:cNvSpPr>
            <a:spLocks noGrp="1"/>
          </p:cNvSpPr>
          <p:nvPr>
            <p:ph type="body" sz="quarter" idx="11"/>
          </p:nvPr>
        </p:nvSpPr>
        <p:spPr>
          <a:xfrm>
            <a:off x="385397" y="1963866"/>
            <a:ext cx="4063468" cy="25715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itle 4"/>
          <p:cNvSpPr>
            <a:spLocks noGrp="1"/>
          </p:cNvSpPr>
          <p:nvPr>
            <p:ph type="title"/>
          </p:nvPr>
        </p:nvSpPr>
        <p:spPr>
          <a:xfrm>
            <a:off x="385397" y="952970"/>
            <a:ext cx="8373207" cy="387798"/>
          </a:xfrm>
        </p:spPr>
        <p:txBody>
          <a:bodyPr/>
          <a:lstStyle/>
          <a:p>
            <a:r>
              <a:rPr lang="en-US"/>
              <a:t>Click to edit Master title style</a:t>
            </a:r>
            <a:endParaRPr lang="en-NZ"/>
          </a:p>
        </p:txBody>
      </p:sp>
      <p:sp>
        <p:nvSpPr>
          <p:cNvPr id="8" name="Text Placeholder 4"/>
          <p:cNvSpPr>
            <a:spLocks noGrp="1"/>
          </p:cNvSpPr>
          <p:nvPr>
            <p:ph type="body" sz="quarter" idx="16" hasCustomPrompt="1"/>
          </p:nvPr>
        </p:nvSpPr>
        <p:spPr>
          <a:xfrm>
            <a:off x="385762" y="1396506"/>
            <a:ext cx="8373600" cy="246221"/>
          </a:xfrm>
        </p:spPr>
        <p:txBody>
          <a:bodyPr/>
          <a:lstStyle>
            <a:lvl1pPr>
              <a:defRPr b="0" baseline="0"/>
            </a:lvl1pPr>
          </a:lstStyle>
          <a:p>
            <a:pPr lvl="0"/>
            <a:r>
              <a:rPr lang="en-US" dirty="0"/>
              <a:t>Click to edit Master </a:t>
            </a:r>
            <a:r>
              <a:rPr lang="en-US" dirty="0" err="1"/>
              <a:t>SubHeading</a:t>
            </a:r>
            <a:r>
              <a:rPr lang="en-US" dirty="0"/>
              <a:t> text styles</a:t>
            </a:r>
          </a:p>
        </p:txBody>
      </p:sp>
    </p:spTree>
    <p:extLst>
      <p:ext uri="{BB962C8B-B14F-4D97-AF65-F5344CB8AC3E}">
        <p14:creationId xmlns:p14="http://schemas.microsoft.com/office/powerpoint/2010/main" val="20792928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hotos and content left">
    <p:spTree>
      <p:nvGrpSpPr>
        <p:cNvPr id="1" name=""/>
        <p:cNvGrpSpPr/>
        <p:nvPr/>
      </p:nvGrpSpPr>
      <p:grpSpPr>
        <a:xfrm>
          <a:off x="0" y="0"/>
          <a:ext cx="0" cy="0"/>
          <a:chOff x="0" y="0"/>
          <a:chExt cx="0" cy="0"/>
        </a:xfrm>
      </p:grpSpPr>
      <p:sp>
        <p:nvSpPr>
          <p:cNvPr id="4" name="Text Placeholder 4"/>
          <p:cNvSpPr>
            <a:spLocks noGrp="1"/>
          </p:cNvSpPr>
          <p:nvPr>
            <p:ph type="body" sz="quarter" idx="11"/>
          </p:nvPr>
        </p:nvSpPr>
        <p:spPr>
          <a:xfrm>
            <a:off x="385396" y="1963866"/>
            <a:ext cx="4618651" cy="25715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13" name="Picture Placeholder 12"/>
          <p:cNvSpPr>
            <a:spLocks noGrp="1"/>
          </p:cNvSpPr>
          <p:nvPr>
            <p:ph type="pic" sz="quarter" idx="12"/>
          </p:nvPr>
        </p:nvSpPr>
        <p:spPr>
          <a:xfrm>
            <a:off x="5360204" y="1944688"/>
            <a:ext cx="3398400" cy="1362075"/>
          </a:xfrm>
        </p:spPr>
        <p:txBody>
          <a:bodyPr/>
          <a:lstStyle/>
          <a:p>
            <a:endParaRPr lang="en-GB" dirty="0"/>
          </a:p>
        </p:txBody>
      </p:sp>
      <p:sp>
        <p:nvSpPr>
          <p:cNvPr id="14" name="Picture Placeholder 12"/>
          <p:cNvSpPr>
            <a:spLocks noGrp="1"/>
          </p:cNvSpPr>
          <p:nvPr>
            <p:ph type="pic" sz="quarter" idx="13"/>
          </p:nvPr>
        </p:nvSpPr>
        <p:spPr>
          <a:xfrm>
            <a:off x="5360204" y="4116114"/>
            <a:ext cx="3398400" cy="1362075"/>
          </a:xfrm>
        </p:spPr>
        <p:txBody>
          <a:bodyPr/>
          <a:lstStyle/>
          <a:p>
            <a:endParaRPr lang="en-GB" dirty="0"/>
          </a:p>
        </p:txBody>
      </p:sp>
      <p:sp>
        <p:nvSpPr>
          <p:cNvPr id="10" name="Text Placeholder 8"/>
          <p:cNvSpPr txBox="1">
            <a:spLocks/>
          </p:cNvSpPr>
          <p:nvPr userDrawn="1"/>
        </p:nvSpPr>
        <p:spPr>
          <a:xfrm>
            <a:off x="5360204" y="5478189"/>
            <a:ext cx="3398400" cy="457022"/>
          </a:xfrm>
          <a:prstGeom prst="rect">
            <a:avLst/>
          </a:prstGeom>
          <a:solidFill>
            <a:schemeClr val="bg1">
              <a:lumMod val="95000"/>
            </a:schemeClr>
          </a:solidFill>
        </p:spPr>
        <p:txBody>
          <a:bodyPr vert="horz" lIns="0" tIns="0" rIns="0" bIns="0" rtlCol="0">
            <a:noAutofit/>
          </a:bodyPr>
          <a:lstStyle>
            <a:lvl1pPr marL="0" indent="0" algn="l" defTabSz="781903" rtl="0" eaLnBrk="1" latinLnBrk="0" hangingPunct="1">
              <a:lnSpc>
                <a:spcPct val="100000"/>
              </a:lnSpc>
              <a:spcBef>
                <a:spcPts val="0"/>
              </a:spcBef>
              <a:spcAft>
                <a:spcPts val="600"/>
              </a:spcAft>
              <a:buFont typeface="Arial" panose="020B0604020202020204" pitchFamily="34" charset="0"/>
              <a:buNone/>
              <a:defRPr sz="1600" b="1" kern="1200">
                <a:solidFill>
                  <a:schemeClr val="tx1"/>
                </a:solidFill>
                <a:latin typeface="+mn-lt"/>
                <a:ea typeface="+mn-ea"/>
                <a:cs typeface="+mn-cs"/>
              </a:defRPr>
            </a:lvl1pPr>
            <a:lvl2pPr marL="0" indent="0" algn="l" defTabSz="781903" rtl="0" eaLnBrk="1" latinLnBrk="0" hangingPunct="1">
              <a:lnSpc>
                <a:spcPct val="100000"/>
              </a:lnSpc>
              <a:spcBef>
                <a:spcPts val="0"/>
              </a:spcBef>
              <a:spcAft>
                <a:spcPts val="600"/>
              </a:spcAft>
              <a:buFont typeface="Arial" panose="020B0604020202020204" pitchFamily="34" charset="0"/>
              <a:buNone/>
              <a:tabLst/>
              <a:defRPr sz="1600" kern="1200">
                <a:solidFill>
                  <a:schemeClr val="tx1"/>
                </a:solidFill>
                <a:latin typeface="+mn-lt"/>
                <a:ea typeface="+mn-ea"/>
                <a:cs typeface="+mn-cs"/>
              </a:defRPr>
            </a:lvl2pPr>
            <a:lvl3pPr marL="270000" indent="-270000" algn="l" defTabSz="781903" rtl="0" eaLnBrk="1" latinLnBrk="0" hangingPunct="1">
              <a:lnSpc>
                <a:spcPct val="100000"/>
              </a:lnSpc>
              <a:spcBef>
                <a:spcPts val="0"/>
              </a:spcBef>
              <a:spcAft>
                <a:spcPts val="600"/>
              </a:spcAft>
              <a:buClrTx/>
              <a:buFont typeface="Wingdings" panose="05000000000000000000" pitchFamily="2" charset="2"/>
              <a:buChar char=""/>
              <a:defRPr sz="1600" kern="1200">
                <a:solidFill>
                  <a:schemeClr val="tx1"/>
                </a:solidFill>
                <a:latin typeface="+mn-lt"/>
                <a:ea typeface="+mn-ea"/>
                <a:cs typeface="+mn-cs"/>
              </a:defRPr>
            </a:lvl3pPr>
            <a:lvl4pPr marL="540000" indent="-270000" algn="l" defTabSz="781903" rtl="0" eaLnBrk="1" latinLnBrk="0" hangingPunct="1">
              <a:lnSpc>
                <a:spcPct val="100000"/>
              </a:lnSpc>
              <a:spcBef>
                <a:spcPts val="0"/>
              </a:spcBef>
              <a:spcAft>
                <a:spcPts val="600"/>
              </a:spcAft>
              <a:buFont typeface="Arial" panose="020B0604020202020204" pitchFamily="34" charset="0"/>
              <a:buChar char="–"/>
              <a:tabLst/>
              <a:defRPr sz="1600" kern="1200" baseline="0">
                <a:solidFill>
                  <a:schemeClr val="tx1"/>
                </a:solidFill>
                <a:latin typeface="+mn-lt"/>
                <a:ea typeface="+mn-ea"/>
                <a:cs typeface="+mn-cs"/>
              </a:defRPr>
            </a:lvl4pPr>
            <a:lvl5pPr marL="810000" indent="-270000" algn="l" defTabSz="781903"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270000" indent="-270000" algn="l" defTabSz="781903" rtl="0" eaLnBrk="1" latinLnBrk="0" hangingPunct="1">
              <a:lnSpc>
                <a:spcPct val="100000"/>
              </a:lnSpc>
              <a:spcBef>
                <a:spcPts val="0"/>
              </a:spcBef>
              <a:spcAft>
                <a:spcPts val="600"/>
              </a:spcAft>
              <a:buFont typeface="+mj-lt"/>
              <a:buAutoNum type="arabicPeriod"/>
              <a:defRPr sz="1600" kern="1200">
                <a:solidFill>
                  <a:schemeClr val="tx1"/>
                </a:solidFill>
                <a:latin typeface="+mn-lt"/>
                <a:ea typeface="+mn-ea"/>
                <a:cs typeface="+mn-cs"/>
              </a:defRPr>
            </a:lvl6pPr>
            <a:lvl7pPr marL="0" indent="0" algn="l" defTabSz="781903" rtl="0" eaLnBrk="1" latinLnBrk="0" hangingPunct="1">
              <a:lnSpc>
                <a:spcPct val="100000"/>
              </a:lnSpc>
              <a:spcBef>
                <a:spcPts val="0"/>
              </a:spcBef>
              <a:spcAft>
                <a:spcPts val="600"/>
              </a:spcAft>
              <a:buFont typeface="Arial" panose="020B0604020202020204" pitchFamily="34" charset="0"/>
              <a:buNone/>
              <a:defRPr sz="1600" kern="1200">
                <a:solidFill>
                  <a:schemeClr val="bg2"/>
                </a:solidFill>
                <a:latin typeface="+mn-lt"/>
                <a:ea typeface="+mn-ea"/>
                <a:cs typeface="+mn-cs"/>
              </a:defRPr>
            </a:lvl7pPr>
            <a:lvl8pPr marL="2932138" indent="-195476" algn="l" defTabSz="781903" rtl="0" eaLnBrk="1" latinLnBrk="0" hangingPunct="1">
              <a:spcBef>
                <a:spcPct val="20000"/>
              </a:spcBef>
              <a:buFont typeface="Arial" panose="020B0604020202020204" pitchFamily="34" charset="0"/>
              <a:buChar char="•"/>
              <a:defRPr sz="1710" kern="1200">
                <a:solidFill>
                  <a:schemeClr val="tx1"/>
                </a:solidFill>
                <a:latin typeface="+mn-lt"/>
                <a:ea typeface="+mn-ea"/>
                <a:cs typeface="+mn-cs"/>
              </a:defRPr>
            </a:lvl8pPr>
            <a:lvl9pPr marL="3323090" indent="-195476" algn="l" defTabSz="781903" rtl="0" eaLnBrk="1" latinLnBrk="0" hangingPunct="1">
              <a:spcBef>
                <a:spcPct val="20000"/>
              </a:spcBef>
              <a:buFont typeface="Arial" panose="020B0604020202020204" pitchFamily="34" charset="0"/>
              <a:buChar char="•"/>
              <a:defRPr sz="1710" kern="1200">
                <a:solidFill>
                  <a:schemeClr val="tx1"/>
                </a:solidFill>
                <a:latin typeface="+mn-lt"/>
                <a:ea typeface="+mn-ea"/>
                <a:cs typeface="+mn-cs"/>
              </a:defRPr>
            </a:lvl9pPr>
          </a:lstStyle>
          <a:p>
            <a:endParaRPr lang="en-GB" dirty="0"/>
          </a:p>
        </p:txBody>
      </p:sp>
      <p:sp>
        <p:nvSpPr>
          <p:cNvPr id="17" name="Text Placeholder 15"/>
          <p:cNvSpPr>
            <a:spLocks noGrp="1"/>
          </p:cNvSpPr>
          <p:nvPr>
            <p:ph type="body" sz="quarter" idx="15" hasCustomPrompt="1"/>
          </p:nvPr>
        </p:nvSpPr>
        <p:spPr>
          <a:xfrm>
            <a:off x="5514886" y="5605542"/>
            <a:ext cx="3248114" cy="215444"/>
          </a:xfrm>
        </p:spPr>
        <p:txBody>
          <a:bodyPr/>
          <a:lstStyle>
            <a:lvl1pPr>
              <a:defRPr sz="1400"/>
            </a:lvl1pPr>
          </a:lstStyle>
          <a:p>
            <a:pPr lvl="0"/>
            <a:r>
              <a:rPr lang="en-US" dirty="0"/>
              <a:t>Name</a:t>
            </a:r>
          </a:p>
        </p:txBody>
      </p:sp>
      <p:sp>
        <p:nvSpPr>
          <p:cNvPr id="11" name="Text Placeholder 8"/>
          <p:cNvSpPr txBox="1">
            <a:spLocks/>
          </p:cNvSpPr>
          <p:nvPr userDrawn="1"/>
        </p:nvSpPr>
        <p:spPr>
          <a:xfrm>
            <a:off x="5360204" y="3307337"/>
            <a:ext cx="3398400" cy="457022"/>
          </a:xfrm>
          <a:prstGeom prst="rect">
            <a:avLst/>
          </a:prstGeom>
          <a:solidFill>
            <a:schemeClr val="bg1">
              <a:lumMod val="95000"/>
            </a:schemeClr>
          </a:solidFill>
        </p:spPr>
        <p:txBody>
          <a:bodyPr vert="horz" lIns="0" tIns="0" rIns="0" bIns="0" rtlCol="0">
            <a:noAutofit/>
          </a:bodyPr>
          <a:lstStyle>
            <a:lvl1pPr marL="0" indent="0" algn="l" defTabSz="781903" rtl="0" eaLnBrk="1" latinLnBrk="0" hangingPunct="1">
              <a:lnSpc>
                <a:spcPct val="100000"/>
              </a:lnSpc>
              <a:spcBef>
                <a:spcPts val="0"/>
              </a:spcBef>
              <a:spcAft>
                <a:spcPts val="600"/>
              </a:spcAft>
              <a:buFont typeface="Arial" panose="020B0604020202020204" pitchFamily="34" charset="0"/>
              <a:buNone/>
              <a:defRPr sz="1600" b="1" kern="1200">
                <a:solidFill>
                  <a:schemeClr val="tx1"/>
                </a:solidFill>
                <a:latin typeface="+mn-lt"/>
                <a:ea typeface="+mn-ea"/>
                <a:cs typeface="+mn-cs"/>
              </a:defRPr>
            </a:lvl1pPr>
            <a:lvl2pPr marL="0" indent="0" algn="l" defTabSz="781903" rtl="0" eaLnBrk="1" latinLnBrk="0" hangingPunct="1">
              <a:lnSpc>
                <a:spcPct val="100000"/>
              </a:lnSpc>
              <a:spcBef>
                <a:spcPts val="0"/>
              </a:spcBef>
              <a:spcAft>
                <a:spcPts val="600"/>
              </a:spcAft>
              <a:buFont typeface="Arial" panose="020B0604020202020204" pitchFamily="34" charset="0"/>
              <a:buNone/>
              <a:tabLst/>
              <a:defRPr sz="1600" kern="1200">
                <a:solidFill>
                  <a:schemeClr val="tx1"/>
                </a:solidFill>
                <a:latin typeface="+mn-lt"/>
                <a:ea typeface="+mn-ea"/>
                <a:cs typeface="+mn-cs"/>
              </a:defRPr>
            </a:lvl2pPr>
            <a:lvl3pPr marL="270000" indent="-270000" algn="l" defTabSz="781903" rtl="0" eaLnBrk="1" latinLnBrk="0" hangingPunct="1">
              <a:lnSpc>
                <a:spcPct val="100000"/>
              </a:lnSpc>
              <a:spcBef>
                <a:spcPts val="0"/>
              </a:spcBef>
              <a:spcAft>
                <a:spcPts val="600"/>
              </a:spcAft>
              <a:buClrTx/>
              <a:buFont typeface="Wingdings" panose="05000000000000000000" pitchFamily="2" charset="2"/>
              <a:buChar char=""/>
              <a:defRPr sz="1600" kern="1200">
                <a:solidFill>
                  <a:schemeClr val="tx1"/>
                </a:solidFill>
                <a:latin typeface="+mn-lt"/>
                <a:ea typeface="+mn-ea"/>
                <a:cs typeface="+mn-cs"/>
              </a:defRPr>
            </a:lvl3pPr>
            <a:lvl4pPr marL="540000" indent="-270000" algn="l" defTabSz="781903" rtl="0" eaLnBrk="1" latinLnBrk="0" hangingPunct="1">
              <a:lnSpc>
                <a:spcPct val="100000"/>
              </a:lnSpc>
              <a:spcBef>
                <a:spcPts val="0"/>
              </a:spcBef>
              <a:spcAft>
                <a:spcPts val="600"/>
              </a:spcAft>
              <a:buFont typeface="Arial" panose="020B0604020202020204" pitchFamily="34" charset="0"/>
              <a:buChar char="–"/>
              <a:tabLst/>
              <a:defRPr sz="1600" kern="1200" baseline="0">
                <a:solidFill>
                  <a:schemeClr val="tx1"/>
                </a:solidFill>
                <a:latin typeface="+mn-lt"/>
                <a:ea typeface="+mn-ea"/>
                <a:cs typeface="+mn-cs"/>
              </a:defRPr>
            </a:lvl4pPr>
            <a:lvl5pPr marL="810000" indent="-270000" algn="l" defTabSz="781903" rtl="0" eaLnBrk="1" latinLnBrk="0" hangingPunct="1">
              <a:lnSpc>
                <a:spcPct val="100000"/>
              </a:lnSpc>
              <a:spcBef>
                <a:spcPts val="0"/>
              </a:spcBef>
              <a:spcAft>
                <a:spcPts val="600"/>
              </a:spcAft>
              <a:buFont typeface="Arial" panose="020B0604020202020204" pitchFamily="34" charset="0"/>
              <a:buChar char="–"/>
              <a:defRPr sz="1600" kern="1200">
                <a:solidFill>
                  <a:schemeClr val="tx1"/>
                </a:solidFill>
                <a:latin typeface="+mn-lt"/>
                <a:ea typeface="+mn-ea"/>
                <a:cs typeface="+mn-cs"/>
              </a:defRPr>
            </a:lvl5pPr>
            <a:lvl6pPr marL="270000" indent="-270000" algn="l" defTabSz="781903" rtl="0" eaLnBrk="1" latinLnBrk="0" hangingPunct="1">
              <a:lnSpc>
                <a:spcPct val="100000"/>
              </a:lnSpc>
              <a:spcBef>
                <a:spcPts val="0"/>
              </a:spcBef>
              <a:spcAft>
                <a:spcPts val="600"/>
              </a:spcAft>
              <a:buFont typeface="+mj-lt"/>
              <a:buAutoNum type="arabicPeriod"/>
              <a:defRPr sz="1600" kern="1200">
                <a:solidFill>
                  <a:schemeClr val="tx1"/>
                </a:solidFill>
                <a:latin typeface="+mn-lt"/>
                <a:ea typeface="+mn-ea"/>
                <a:cs typeface="+mn-cs"/>
              </a:defRPr>
            </a:lvl6pPr>
            <a:lvl7pPr marL="0" indent="0" algn="l" defTabSz="781903" rtl="0" eaLnBrk="1" latinLnBrk="0" hangingPunct="1">
              <a:lnSpc>
                <a:spcPct val="100000"/>
              </a:lnSpc>
              <a:spcBef>
                <a:spcPts val="0"/>
              </a:spcBef>
              <a:spcAft>
                <a:spcPts val="600"/>
              </a:spcAft>
              <a:buFont typeface="Arial" panose="020B0604020202020204" pitchFamily="34" charset="0"/>
              <a:buNone/>
              <a:defRPr sz="1600" kern="1200">
                <a:solidFill>
                  <a:schemeClr val="bg2"/>
                </a:solidFill>
                <a:latin typeface="+mn-lt"/>
                <a:ea typeface="+mn-ea"/>
                <a:cs typeface="+mn-cs"/>
              </a:defRPr>
            </a:lvl7pPr>
            <a:lvl8pPr marL="2932138" indent="-195476" algn="l" defTabSz="781903" rtl="0" eaLnBrk="1" latinLnBrk="0" hangingPunct="1">
              <a:spcBef>
                <a:spcPct val="20000"/>
              </a:spcBef>
              <a:buFont typeface="Arial" panose="020B0604020202020204" pitchFamily="34" charset="0"/>
              <a:buChar char="•"/>
              <a:defRPr sz="1710" kern="1200">
                <a:solidFill>
                  <a:schemeClr val="tx1"/>
                </a:solidFill>
                <a:latin typeface="+mn-lt"/>
                <a:ea typeface="+mn-ea"/>
                <a:cs typeface="+mn-cs"/>
              </a:defRPr>
            </a:lvl8pPr>
            <a:lvl9pPr marL="3323090" indent="-195476" algn="l" defTabSz="781903" rtl="0" eaLnBrk="1" latinLnBrk="0" hangingPunct="1">
              <a:spcBef>
                <a:spcPct val="20000"/>
              </a:spcBef>
              <a:buFont typeface="Arial" panose="020B0604020202020204" pitchFamily="34" charset="0"/>
              <a:buChar char="•"/>
              <a:defRPr sz="1710" kern="1200">
                <a:solidFill>
                  <a:schemeClr val="tx1"/>
                </a:solidFill>
                <a:latin typeface="+mn-lt"/>
                <a:ea typeface="+mn-ea"/>
                <a:cs typeface="+mn-cs"/>
              </a:defRPr>
            </a:lvl9pPr>
          </a:lstStyle>
          <a:p>
            <a:endParaRPr lang="en-GB" dirty="0"/>
          </a:p>
        </p:txBody>
      </p:sp>
      <p:sp>
        <p:nvSpPr>
          <p:cNvPr id="16" name="Text Placeholder 15"/>
          <p:cNvSpPr>
            <a:spLocks noGrp="1"/>
          </p:cNvSpPr>
          <p:nvPr>
            <p:ph type="body" sz="quarter" idx="14" hasCustomPrompt="1"/>
          </p:nvPr>
        </p:nvSpPr>
        <p:spPr>
          <a:xfrm>
            <a:off x="5514886" y="3412738"/>
            <a:ext cx="3248114" cy="215444"/>
          </a:xfrm>
        </p:spPr>
        <p:txBody>
          <a:bodyPr/>
          <a:lstStyle>
            <a:lvl1pPr>
              <a:defRPr sz="1400"/>
            </a:lvl1pPr>
          </a:lstStyle>
          <a:p>
            <a:pPr lvl="0"/>
            <a:r>
              <a:rPr lang="en-US" dirty="0"/>
              <a:t>Name</a:t>
            </a:r>
          </a:p>
        </p:txBody>
      </p:sp>
      <p:sp>
        <p:nvSpPr>
          <p:cNvPr id="19" name="Text Placeholder 4"/>
          <p:cNvSpPr>
            <a:spLocks noGrp="1"/>
          </p:cNvSpPr>
          <p:nvPr>
            <p:ph type="body" sz="quarter" idx="16" hasCustomPrompt="1"/>
          </p:nvPr>
        </p:nvSpPr>
        <p:spPr>
          <a:xfrm>
            <a:off x="385762" y="1396506"/>
            <a:ext cx="8373600" cy="246221"/>
          </a:xfrm>
        </p:spPr>
        <p:txBody>
          <a:bodyPr/>
          <a:lstStyle>
            <a:lvl1pPr>
              <a:defRPr b="0" baseline="0"/>
            </a:lvl1pPr>
          </a:lstStyle>
          <a:p>
            <a:pPr lvl="0"/>
            <a:r>
              <a:rPr lang="en-US" dirty="0"/>
              <a:t>Click to edit Master </a:t>
            </a:r>
            <a:r>
              <a:rPr lang="en-US" dirty="0" err="1"/>
              <a:t>SubHeading</a:t>
            </a:r>
            <a:r>
              <a:rPr lang="en-US" dirty="0"/>
              <a:t> text styles</a:t>
            </a:r>
          </a:p>
        </p:txBody>
      </p:sp>
    </p:spTree>
    <p:extLst>
      <p:ext uri="{BB962C8B-B14F-4D97-AF65-F5344CB8AC3E}">
        <p14:creationId xmlns:p14="http://schemas.microsoft.com/office/powerpoint/2010/main" val="3266068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5397" y="952970"/>
            <a:ext cx="8373207" cy="387798"/>
          </a:xfrm>
          <a:prstGeom prst="rect">
            <a:avLst/>
          </a:prstGeom>
        </p:spPr>
        <p:txBody>
          <a:bodyPr vert="horz" lIns="0" tIns="0" rIns="0" bIns="0" rtlCol="0" anchor="t" anchorCtr="0">
            <a:spAutoFit/>
          </a:bodyPr>
          <a:lstStyle/>
          <a:p>
            <a:r>
              <a:rPr lang="en-US" dirty="0"/>
              <a:t>Title</a:t>
            </a:r>
            <a:endParaRPr lang="en-GB" dirty="0"/>
          </a:p>
        </p:txBody>
      </p:sp>
      <p:sp>
        <p:nvSpPr>
          <p:cNvPr id="3" name="Text Placeholder 2"/>
          <p:cNvSpPr>
            <a:spLocks noGrp="1"/>
          </p:cNvSpPr>
          <p:nvPr>
            <p:ph type="body" idx="1"/>
          </p:nvPr>
        </p:nvSpPr>
        <p:spPr>
          <a:xfrm>
            <a:off x="385397" y="1963866"/>
            <a:ext cx="8373207" cy="2339102"/>
          </a:xfrm>
          <a:prstGeom prst="rect">
            <a:avLst/>
          </a:prstGeom>
        </p:spPr>
        <p:txBody>
          <a:bodyPr vert="horz" lIns="0" tIns="0" rIns="0" bIns="0" rtlCol="0">
            <a:spAutoFit/>
          </a:bodyPr>
          <a:lstStyle/>
          <a:p>
            <a:pPr lvl="0"/>
            <a:r>
              <a:rPr lang="en-US" dirty="0"/>
              <a:t>Heading</a:t>
            </a:r>
          </a:p>
          <a:p>
            <a:pPr lvl="1"/>
            <a:r>
              <a:rPr lang="en-US" dirty="0"/>
              <a:t>Body text</a:t>
            </a:r>
          </a:p>
          <a:p>
            <a:pPr lvl="2"/>
            <a:r>
              <a:rPr lang="en-US" dirty="0"/>
              <a:t>Bullet (level 1)</a:t>
            </a:r>
          </a:p>
          <a:p>
            <a:pPr lvl="3"/>
            <a:r>
              <a:rPr lang="en-US" dirty="0"/>
              <a:t>Bullet (level 2)</a:t>
            </a:r>
          </a:p>
          <a:p>
            <a:pPr lvl="4"/>
            <a:r>
              <a:rPr lang="en-US" dirty="0"/>
              <a:t>Bullet (level 3)</a:t>
            </a:r>
          </a:p>
          <a:p>
            <a:pPr lvl="5"/>
            <a:r>
              <a:rPr lang="en-US" dirty="0"/>
              <a:t>Bullet (level 4)</a:t>
            </a:r>
          </a:p>
          <a:p>
            <a:pPr lvl="6"/>
            <a:r>
              <a:rPr lang="en-US" dirty="0"/>
              <a:t>Key message text</a:t>
            </a:r>
            <a:endParaRPr lang="en-GB" dirty="0"/>
          </a:p>
        </p:txBody>
      </p:sp>
      <p:sp>
        <p:nvSpPr>
          <p:cNvPr id="15" name="Footer Placeholder 4"/>
          <p:cNvSpPr txBox="1">
            <a:spLocks/>
          </p:cNvSpPr>
          <p:nvPr userDrawn="1"/>
        </p:nvSpPr>
        <p:spPr>
          <a:xfrm>
            <a:off x="2555776" y="6566325"/>
            <a:ext cx="6202829" cy="138499"/>
          </a:xfrm>
          <a:prstGeom prst="rect">
            <a:avLst/>
          </a:prstGeom>
        </p:spPr>
        <p:txBody>
          <a:bodyPr vert="horz" wrap="square" lIns="0" tIns="0" rIns="0" bIns="0" rtlCol="0" anchor="t">
            <a:spAutoFit/>
          </a:bodyPr>
          <a:lstStyle>
            <a:defPPr>
              <a:defRPr lang="en-US"/>
            </a:defPPr>
            <a:lvl1pPr marL="0" algn="l" defTabSz="995690" rtl="0" eaLnBrk="1" latinLnBrk="0" hangingPunct="1">
              <a:defRPr sz="900" b="1" kern="1200">
                <a:solidFill>
                  <a:schemeClr val="accent2"/>
                </a:solidFill>
                <a:latin typeface="+mn-lt"/>
                <a:ea typeface="+mn-ea"/>
                <a:cs typeface="+mn-cs"/>
              </a:defRPr>
            </a:lvl1pPr>
            <a:lvl2pPr marL="497845" algn="l" defTabSz="995690" rtl="0" eaLnBrk="1" latinLnBrk="0" hangingPunct="1">
              <a:defRPr sz="2000" kern="1200">
                <a:solidFill>
                  <a:schemeClr val="tx1"/>
                </a:solidFill>
                <a:latin typeface="+mn-lt"/>
                <a:ea typeface="+mn-ea"/>
                <a:cs typeface="+mn-cs"/>
              </a:defRPr>
            </a:lvl2pPr>
            <a:lvl3pPr marL="995690" algn="l" defTabSz="995690" rtl="0" eaLnBrk="1" latinLnBrk="0" hangingPunct="1">
              <a:defRPr sz="2000" kern="1200">
                <a:solidFill>
                  <a:schemeClr val="tx1"/>
                </a:solidFill>
                <a:latin typeface="+mn-lt"/>
                <a:ea typeface="+mn-ea"/>
                <a:cs typeface="+mn-cs"/>
              </a:defRPr>
            </a:lvl3pPr>
            <a:lvl4pPr marL="1493535" algn="l" defTabSz="995690" rtl="0" eaLnBrk="1" latinLnBrk="0" hangingPunct="1">
              <a:defRPr sz="2000" kern="1200">
                <a:solidFill>
                  <a:schemeClr val="tx1"/>
                </a:solidFill>
                <a:latin typeface="+mn-lt"/>
                <a:ea typeface="+mn-ea"/>
                <a:cs typeface="+mn-cs"/>
              </a:defRPr>
            </a:lvl4pPr>
            <a:lvl5pPr marL="1991380" algn="l" defTabSz="995690" rtl="0" eaLnBrk="1" latinLnBrk="0" hangingPunct="1">
              <a:defRPr sz="2000" kern="1200">
                <a:solidFill>
                  <a:schemeClr val="tx1"/>
                </a:solidFill>
                <a:latin typeface="+mn-lt"/>
                <a:ea typeface="+mn-ea"/>
                <a:cs typeface="+mn-cs"/>
              </a:defRPr>
            </a:lvl5pPr>
            <a:lvl6pPr marL="2489225" algn="l" defTabSz="995690" rtl="0" eaLnBrk="1" latinLnBrk="0" hangingPunct="1">
              <a:defRPr sz="2000" kern="1200">
                <a:solidFill>
                  <a:schemeClr val="tx1"/>
                </a:solidFill>
                <a:latin typeface="+mn-lt"/>
                <a:ea typeface="+mn-ea"/>
                <a:cs typeface="+mn-cs"/>
              </a:defRPr>
            </a:lvl6pPr>
            <a:lvl7pPr marL="2987070" algn="l" defTabSz="995690" rtl="0" eaLnBrk="1" latinLnBrk="0" hangingPunct="1">
              <a:defRPr sz="2000" kern="1200">
                <a:solidFill>
                  <a:schemeClr val="tx1"/>
                </a:solidFill>
                <a:latin typeface="+mn-lt"/>
                <a:ea typeface="+mn-ea"/>
                <a:cs typeface="+mn-cs"/>
              </a:defRPr>
            </a:lvl7pPr>
            <a:lvl8pPr marL="3484916" algn="l" defTabSz="995690" rtl="0" eaLnBrk="1" latinLnBrk="0" hangingPunct="1">
              <a:defRPr sz="2000" kern="1200">
                <a:solidFill>
                  <a:schemeClr val="tx1"/>
                </a:solidFill>
                <a:latin typeface="+mn-lt"/>
                <a:ea typeface="+mn-ea"/>
                <a:cs typeface="+mn-cs"/>
              </a:defRPr>
            </a:lvl8pPr>
            <a:lvl9pPr marL="3982761" algn="l" defTabSz="995690" rtl="0" eaLnBrk="1" latinLnBrk="0" hangingPunct="1">
              <a:defRPr sz="2000" kern="1200">
                <a:solidFill>
                  <a:schemeClr val="tx1"/>
                </a:solidFill>
                <a:latin typeface="+mn-lt"/>
                <a:ea typeface="+mn-ea"/>
                <a:cs typeface="+mn-cs"/>
              </a:defRPr>
            </a:lvl9pPr>
          </a:lstStyle>
          <a:p>
            <a:pPr algn="r" defTabSz="927100"/>
            <a:r>
              <a:rPr lang="en-GB" sz="700" b="0" dirty="0">
                <a:solidFill>
                  <a:srgbClr val="999999"/>
                </a:solidFill>
              </a:rPr>
              <a:t>lewissilkin.com	</a:t>
            </a:r>
            <a:fld id="{8997EE35-0505-4E8B-8EED-B674149DBCD9}" type="slidenum">
              <a:rPr lang="en-GB" sz="900" b="1" smtClean="0">
                <a:solidFill>
                  <a:schemeClr val="tx1"/>
                </a:solidFill>
              </a:rPr>
              <a:pPr algn="r" defTabSz="927100"/>
              <a:t>‹#›</a:t>
            </a:fld>
            <a:endParaRPr lang="en-GB" sz="900" b="1" dirty="0">
              <a:solidFill>
                <a:schemeClr val="tx1"/>
              </a:solidFill>
            </a:endParaRPr>
          </a:p>
        </p:txBody>
      </p:sp>
      <p:cxnSp>
        <p:nvCxnSpPr>
          <p:cNvPr id="17" name="Straight Connector 16"/>
          <p:cNvCxnSpPr/>
          <p:nvPr userDrawn="1"/>
        </p:nvCxnSpPr>
        <p:spPr>
          <a:xfrm>
            <a:off x="380999" y="1788536"/>
            <a:ext cx="8382001"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18" name="Group 17"/>
          <p:cNvGrpSpPr/>
          <p:nvPr userDrawn="1"/>
        </p:nvGrpSpPr>
        <p:grpSpPr>
          <a:xfrm>
            <a:off x="385397" y="361950"/>
            <a:ext cx="8373207" cy="351196"/>
            <a:chOff x="385397" y="1493628"/>
            <a:chExt cx="8373207" cy="351196"/>
          </a:xfrm>
        </p:grpSpPr>
        <p:sp>
          <p:nvSpPr>
            <p:cNvPr id="19" name="Rectangle 18"/>
            <p:cNvSpPr/>
            <p:nvPr userDrawn="1"/>
          </p:nvSpPr>
          <p:spPr>
            <a:xfrm>
              <a:off x="385397" y="1493628"/>
              <a:ext cx="1551044" cy="34787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0" name="Rectangle 19"/>
            <p:cNvSpPr/>
            <p:nvPr userDrawn="1"/>
          </p:nvSpPr>
          <p:spPr>
            <a:xfrm>
              <a:off x="7207560" y="1493628"/>
              <a:ext cx="1551044" cy="347872"/>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1" name="Picture 20"/>
            <p:cNvPicPr>
              <a:picLocks noChangeAspect="1"/>
            </p:cNvPicPr>
            <p:nvPr userDrawn="1"/>
          </p:nvPicPr>
          <p:blipFill rotWithShape="1">
            <a:blip r:embed="rId13" cstate="screen">
              <a:extLst>
                <a:ext uri="{28A0092B-C50C-407E-A947-70E740481C1C}">
                  <a14:useLocalDpi xmlns:a14="http://schemas.microsoft.com/office/drawing/2010/main"/>
                </a:ext>
              </a:extLst>
            </a:blip>
            <a:srcRect/>
            <a:stretch/>
          </p:blipFill>
          <p:spPr>
            <a:xfrm>
              <a:off x="3995937" y="1493628"/>
              <a:ext cx="792088" cy="351196"/>
            </a:xfrm>
            <a:prstGeom prst="rect">
              <a:avLst/>
            </a:prstGeom>
          </p:spPr>
        </p:pic>
        <p:pic>
          <p:nvPicPr>
            <p:cNvPr id="22" name="Picture 21"/>
            <p:cNvPicPr>
              <a:picLocks noChangeAspect="1"/>
            </p:cNvPicPr>
            <p:nvPr userDrawn="1"/>
          </p:nvPicPr>
          <p:blipFill rotWithShape="1">
            <a:blip r:embed="rId14" cstate="screen">
              <a:extLst>
                <a:ext uri="{28A0092B-C50C-407E-A947-70E740481C1C}">
                  <a14:useLocalDpi xmlns:a14="http://schemas.microsoft.com/office/drawing/2010/main"/>
                </a:ext>
              </a:extLst>
            </a:blip>
            <a:srcRect/>
            <a:stretch/>
          </p:blipFill>
          <p:spPr>
            <a:xfrm>
              <a:off x="1016000" y="1493628"/>
              <a:ext cx="7286171" cy="347872"/>
            </a:xfrm>
            <a:prstGeom prst="rect">
              <a:avLst/>
            </a:prstGeom>
          </p:spPr>
        </p:pic>
      </p:grpSp>
    </p:spTree>
    <p:extLst>
      <p:ext uri="{BB962C8B-B14F-4D97-AF65-F5344CB8AC3E}">
        <p14:creationId xmlns:p14="http://schemas.microsoft.com/office/powerpoint/2010/main" val="3753168597"/>
      </p:ext>
    </p:extLst>
  </p:cSld>
  <p:clrMap bg1="lt1" tx1="dk1" bg2="lt2" tx2="dk2" accent1="accent1" accent2="accent2" accent3="accent3" accent4="accent4" accent5="accent5" accent6="accent6" hlink="hlink" folHlink="folHlink"/>
  <p:sldLayoutIdLst>
    <p:sldLayoutId id="2147483866" r:id="rId1"/>
    <p:sldLayoutId id="2147483867" r:id="rId2"/>
    <p:sldLayoutId id="2147483848" r:id="rId3"/>
    <p:sldLayoutId id="2147483846" r:id="rId4"/>
    <p:sldLayoutId id="2147483847" r:id="rId5"/>
    <p:sldLayoutId id="2147483849" r:id="rId6"/>
    <p:sldLayoutId id="2147483865" r:id="rId7"/>
    <p:sldLayoutId id="2147483868" r:id="rId8"/>
    <p:sldLayoutId id="2147483864" r:id="rId9"/>
    <p:sldLayoutId id="2147483870" r:id="rId10"/>
    <p:sldLayoutId id="2147483871" r:id="rId11"/>
  </p:sldLayoutIdLst>
  <p:txStyles>
    <p:titleStyle>
      <a:lvl1pPr algn="l" defTabSz="781903" rtl="0" eaLnBrk="1" latinLnBrk="0" hangingPunct="1">
        <a:lnSpc>
          <a:spcPct val="90000"/>
        </a:lnSpc>
        <a:spcBef>
          <a:spcPct val="0"/>
        </a:spcBef>
        <a:buNone/>
        <a:defRPr sz="2800" b="0" kern="1200">
          <a:solidFill>
            <a:schemeClr val="tx1"/>
          </a:solidFill>
          <a:latin typeface="+mj-lt"/>
          <a:ea typeface="+mj-ea"/>
          <a:cs typeface="+mj-cs"/>
        </a:defRPr>
      </a:lvl1pPr>
    </p:titleStyle>
    <p:bodyStyle>
      <a:lvl1pPr marL="0" indent="0" algn="l" defTabSz="781903" rtl="0" eaLnBrk="1" latinLnBrk="0" hangingPunct="1">
        <a:lnSpc>
          <a:spcPct val="100000"/>
        </a:lnSpc>
        <a:spcBef>
          <a:spcPts val="0"/>
        </a:spcBef>
        <a:spcAft>
          <a:spcPts val="800"/>
        </a:spcAft>
        <a:buFont typeface="Arial" panose="020B0604020202020204" pitchFamily="34" charset="0"/>
        <a:buNone/>
        <a:defRPr sz="1600" b="1" kern="1200">
          <a:solidFill>
            <a:schemeClr val="tx1"/>
          </a:solidFill>
          <a:latin typeface="+mn-lt"/>
          <a:ea typeface="+mn-ea"/>
          <a:cs typeface="+mn-cs"/>
        </a:defRPr>
      </a:lvl1pPr>
      <a:lvl2pPr marL="0" indent="0" algn="l" defTabSz="781903" rtl="0" eaLnBrk="1" latinLnBrk="0" hangingPunct="1">
        <a:lnSpc>
          <a:spcPct val="100000"/>
        </a:lnSpc>
        <a:spcBef>
          <a:spcPts val="0"/>
        </a:spcBef>
        <a:spcAft>
          <a:spcPts val="800"/>
        </a:spcAft>
        <a:buFont typeface="Arial" panose="020B0604020202020204" pitchFamily="34" charset="0"/>
        <a:buNone/>
        <a:tabLst/>
        <a:defRPr sz="1600" kern="1200">
          <a:solidFill>
            <a:schemeClr val="tx1"/>
          </a:solidFill>
          <a:latin typeface="+mn-lt"/>
          <a:ea typeface="+mn-ea"/>
          <a:cs typeface="+mn-cs"/>
        </a:defRPr>
      </a:lvl2pPr>
      <a:lvl3pPr marL="270000" indent="-270000" algn="l" defTabSz="781903" rtl="0" eaLnBrk="1" latinLnBrk="0" hangingPunct="1">
        <a:lnSpc>
          <a:spcPct val="100000"/>
        </a:lnSpc>
        <a:spcBef>
          <a:spcPts val="0"/>
        </a:spcBef>
        <a:spcAft>
          <a:spcPts val="800"/>
        </a:spcAft>
        <a:buClr>
          <a:schemeClr val="tx2"/>
        </a:buClr>
        <a:buFont typeface="Wingdings" panose="05000000000000000000" pitchFamily="2" charset="2"/>
        <a:buChar char=""/>
        <a:defRPr sz="1600" kern="1200">
          <a:solidFill>
            <a:schemeClr val="tx1"/>
          </a:solidFill>
          <a:latin typeface="+mn-lt"/>
          <a:ea typeface="+mn-ea"/>
          <a:cs typeface="+mn-cs"/>
        </a:defRPr>
      </a:lvl3pPr>
      <a:lvl4pPr marL="540000" indent="-270000" algn="l" defTabSz="781903" rtl="0" eaLnBrk="1" latinLnBrk="0" hangingPunct="1">
        <a:lnSpc>
          <a:spcPct val="100000"/>
        </a:lnSpc>
        <a:spcBef>
          <a:spcPts val="0"/>
        </a:spcBef>
        <a:spcAft>
          <a:spcPts val="800"/>
        </a:spcAft>
        <a:buClr>
          <a:schemeClr val="tx2"/>
        </a:buClr>
        <a:buFont typeface="Arial" panose="020B0604020202020204" pitchFamily="34" charset="0"/>
        <a:buChar char="–"/>
        <a:tabLst/>
        <a:defRPr sz="1600" kern="1200" baseline="0">
          <a:solidFill>
            <a:schemeClr val="tx1"/>
          </a:solidFill>
          <a:latin typeface="+mn-lt"/>
          <a:ea typeface="+mn-ea"/>
          <a:cs typeface="+mn-cs"/>
        </a:defRPr>
      </a:lvl4pPr>
      <a:lvl5pPr marL="810000" indent="-270000" algn="l" defTabSz="781903" rtl="0" eaLnBrk="1" latinLnBrk="0" hangingPunct="1">
        <a:lnSpc>
          <a:spcPct val="100000"/>
        </a:lnSpc>
        <a:spcBef>
          <a:spcPts val="0"/>
        </a:spcBef>
        <a:spcAft>
          <a:spcPts val="800"/>
        </a:spcAft>
        <a:buClr>
          <a:schemeClr val="tx2"/>
        </a:buClr>
        <a:buFont typeface="Arial" panose="020B0604020202020204" pitchFamily="34" charset="0"/>
        <a:buChar char="–"/>
        <a:defRPr sz="1600" kern="1200">
          <a:solidFill>
            <a:schemeClr val="tx1"/>
          </a:solidFill>
          <a:latin typeface="+mn-lt"/>
          <a:ea typeface="+mn-ea"/>
          <a:cs typeface="+mn-cs"/>
        </a:defRPr>
      </a:lvl5pPr>
      <a:lvl6pPr marL="270000" indent="-270000" algn="l" defTabSz="781903" rtl="0" eaLnBrk="1" latinLnBrk="0" hangingPunct="1">
        <a:lnSpc>
          <a:spcPct val="100000"/>
        </a:lnSpc>
        <a:spcBef>
          <a:spcPts val="0"/>
        </a:spcBef>
        <a:spcAft>
          <a:spcPts val="800"/>
        </a:spcAft>
        <a:buFont typeface="+mj-lt"/>
        <a:buAutoNum type="arabicPeriod"/>
        <a:defRPr sz="1600" kern="1200">
          <a:solidFill>
            <a:schemeClr val="tx1"/>
          </a:solidFill>
          <a:latin typeface="+mn-lt"/>
          <a:ea typeface="+mn-ea"/>
          <a:cs typeface="+mn-cs"/>
        </a:defRPr>
      </a:lvl6pPr>
      <a:lvl7pPr marL="0" indent="0" algn="l" defTabSz="781903" rtl="0" eaLnBrk="1" latinLnBrk="0" hangingPunct="1">
        <a:lnSpc>
          <a:spcPct val="100000"/>
        </a:lnSpc>
        <a:spcBef>
          <a:spcPts val="0"/>
        </a:spcBef>
        <a:spcAft>
          <a:spcPts val="800"/>
        </a:spcAft>
        <a:buFont typeface="Arial" panose="020B0604020202020204" pitchFamily="34" charset="0"/>
        <a:buNone/>
        <a:defRPr sz="1600" kern="1200">
          <a:solidFill>
            <a:schemeClr val="tx2"/>
          </a:solidFill>
          <a:latin typeface="+mn-lt"/>
          <a:ea typeface="+mn-ea"/>
          <a:cs typeface="+mn-cs"/>
        </a:defRPr>
      </a:lvl7pPr>
      <a:lvl8pPr marL="2932138" indent="-195476" algn="l" defTabSz="781903" rtl="0" eaLnBrk="1" latinLnBrk="0" hangingPunct="1">
        <a:spcBef>
          <a:spcPct val="20000"/>
        </a:spcBef>
        <a:buFont typeface="Arial" panose="020B0604020202020204" pitchFamily="34" charset="0"/>
        <a:buChar char="•"/>
        <a:defRPr sz="1710" kern="1200">
          <a:solidFill>
            <a:schemeClr val="tx1"/>
          </a:solidFill>
          <a:latin typeface="+mn-lt"/>
          <a:ea typeface="+mn-ea"/>
          <a:cs typeface="+mn-cs"/>
        </a:defRPr>
      </a:lvl8pPr>
      <a:lvl9pPr marL="3323090" indent="-195476" algn="l" defTabSz="781903" rtl="0" eaLnBrk="1" latinLnBrk="0" hangingPunct="1">
        <a:spcBef>
          <a:spcPct val="20000"/>
        </a:spcBef>
        <a:buFont typeface="Arial" panose="020B0604020202020204" pitchFamily="34" charset="0"/>
        <a:buChar char="•"/>
        <a:defRPr sz="1710" kern="1200">
          <a:solidFill>
            <a:schemeClr val="tx1"/>
          </a:solidFill>
          <a:latin typeface="+mn-lt"/>
          <a:ea typeface="+mn-ea"/>
          <a:cs typeface="+mn-cs"/>
        </a:defRPr>
      </a:lvl9pPr>
    </p:bodyStyle>
    <p:otherStyle>
      <a:defPPr>
        <a:defRPr lang="en-US"/>
      </a:defPPr>
      <a:lvl1pPr marL="0" algn="l" defTabSz="781903" rtl="0" eaLnBrk="1" latinLnBrk="0" hangingPunct="1">
        <a:defRPr sz="1539" kern="1200">
          <a:solidFill>
            <a:schemeClr val="tx1"/>
          </a:solidFill>
          <a:latin typeface="+mn-lt"/>
          <a:ea typeface="+mn-ea"/>
          <a:cs typeface="+mn-cs"/>
        </a:defRPr>
      </a:lvl1pPr>
      <a:lvl2pPr marL="390952" algn="l" defTabSz="781903" rtl="0" eaLnBrk="1" latinLnBrk="0" hangingPunct="1">
        <a:defRPr sz="1539" kern="1200">
          <a:solidFill>
            <a:schemeClr val="tx1"/>
          </a:solidFill>
          <a:latin typeface="+mn-lt"/>
          <a:ea typeface="+mn-ea"/>
          <a:cs typeface="+mn-cs"/>
        </a:defRPr>
      </a:lvl2pPr>
      <a:lvl3pPr marL="781903" algn="l" defTabSz="781903" rtl="0" eaLnBrk="1" latinLnBrk="0" hangingPunct="1">
        <a:defRPr sz="1539" kern="1200">
          <a:solidFill>
            <a:schemeClr val="tx1"/>
          </a:solidFill>
          <a:latin typeface="+mn-lt"/>
          <a:ea typeface="+mn-ea"/>
          <a:cs typeface="+mn-cs"/>
        </a:defRPr>
      </a:lvl3pPr>
      <a:lvl4pPr marL="1172855" algn="l" defTabSz="781903" rtl="0" eaLnBrk="1" latinLnBrk="0" hangingPunct="1">
        <a:defRPr sz="1539" kern="1200">
          <a:solidFill>
            <a:schemeClr val="tx1"/>
          </a:solidFill>
          <a:latin typeface="+mn-lt"/>
          <a:ea typeface="+mn-ea"/>
          <a:cs typeface="+mn-cs"/>
        </a:defRPr>
      </a:lvl4pPr>
      <a:lvl5pPr marL="1563807" algn="l" defTabSz="781903" rtl="0" eaLnBrk="1" latinLnBrk="0" hangingPunct="1">
        <a:defRPr sz="1539" kern="1200">
          <a:solidFill>
            <a:schemeClr val="tx1"/>
          </a:solidFill>
          <a:latin typeface="+mn-lt"/>
          <a:ea typeface="+mn-ea"/>
          <a:cs typeface="+mn-cs"/>
        </a:defRPr>
      </a:lvl5pPr>
      <a:lvl6pPr marL="1954759" algn="l" defTabSz="781903" rtl="0" eaLnBrk="1" latinLnBrk="0" hangingPunct="1">
        <a:defRPr sz="1539" kern="1200">
          <a:solidFill>
            <a:schemeClr val="tx1"/>
          </a:solidFill>
          <a:latin typeface="+mn-lt"/>
          <a:ea typeface="+mn-ea"/>
          <a:cs typeface="+mn-cs"/>
        </a:defRPr>
      </a:lvl6pPr>
      <a:lvl7pPr marL="2345710" algn="l" defTabSz="781903" rtl="0" eaLnBrk="1" latinLnBrk="0" hangingPunct="1">
        <a:defRPr sz="1539" kern="1200">
          <a:solidFill>
            <a:schemeClr val="tx1"/>
          </a:solidFill>
          <a:latin typeface="+mn-lt"/>
          <a:ea typeface="+mn-ea"/>
          <a:cs typeface="+mn-cs"/>
        </a:defRPr>
      </a:lvl7pPr>
      <a:lvl8pPr marL="2736662" algn="l" defTabSz="781903" rtl="0" eaLnBrk="1" latinLnBrk="0" hangingPunct="1">
        <a:defRPr sz="1539" kern="1200">
          <a:solidFill>
            <a:schemeClr val="tx1"/>
          </a:solidFill>
          <a:latin typeface="+mn-lt"/>
          <a:ea typeface="+mn-ea"/>
          <a:cs typeface="+mn-cs"/>
        </a:defRPr>
      </a:lvl8pPr>
      <a:lvl9pPr marL="3127614" algn="l" defTabSz="781903" rtl="0" eaLnBrk="1" latinLnBrk="0" hangingPunct="1">
        <a:defRPr sz="1539" kern="1200">
          <a:solidFill>
            <a:schemeClr val="tx1"/>
          </a:solidFill>
          <a:latin typeface="+mn-lt"/>
          <a:ea typeface="+mn-ea"/>
          <a:cs typeface="+mn-cs"/>
        </a:defRPr>
      </a:lvl9pPr>
    </p:otherStyle>
  </p:txStyles>
  <p:extLst>
    <p:ext uri="{27BBF7A9-308A-43DC-89C8-2F10F3537804}">
      <p15:sldGuideLst xmlns:p15="http://schemas.microsoft.com/office/powerpoint/2012/main">
        <p15:guide id="3" pos="240" userDrawn="1">
          <p15:clr>
            <a:srgbClr val="F26B43"/>
          </p15:clr>
        </p15:guide>
        <p15:guide id="6" pos="5520" userDrawn="1">
          <p15:clr>
            <a:srgbClr val="F26B43"/>
          </p15:clr>
        </p15:guide>
        <p15:guide id="7" orient="horz" pos="3930" userDrawn="1">
          <p15:clr>
            <a:srgbClr val="F26B43"/>
          </p15:clr>
        </p15:guide>
        <p15:guide id="8" orient="horz" pos="848" userDrawn="1">
          <p15:clr>
            <a:srgbClr val="F26B43"/>
          </p15:clr>
        </p15:guide>
        <p15:guide id="9" orient="horz" pos="1225"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hyperlink" Target="https://it.wikipedia.org/wiki/File:UK_Outline_and_Flag.svg" TargetMode="External"/><Relationship Id="rId2" Type="http://schemas.openxmlformats.org/officeDocument/2006/relationships/image" Target="../media/image6.png"/><Relationship Id="rId1" Type="http://schemas.openxmlformats.org/officeDocument/2006/relationships/slideLayout" Target="../slideLayouts/slideLayout10.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398" y="981075"/>
            <a:ext cx="3611027" cy="886397"/>
          </a:xfrm>
        </p:spPr>
        <p:txBody>
          <a:bodyPr/>
          <a:lstStyle/>
          <a:p>
            <a:br>
              <a:rPr lang="en-GB" dirty="0"/>
            </a:br>
            <a:r>
              <a:rPr lang="en-GB" dirty="0"/>
              <a:t>Brexit:-What next?</a:t>
            </a:r>
          </a:p>
        </p:txBody>
      </p:sp>
      <p:sp>
        <p:nvSpPr>
          <p:cNvPr id="3" name="Text Placeholder 2"/>
          <p:cNvSpPr>
            <a:spLocks noGrp="1"/>
          </p:cNvSpPr>
          <p:nvPr>
            <p:ph type="body" sz="quarter" idx="10"/>
          </p:nvPr>
        </p:nvSpPr>
        <p:spPr>
          <a:xfrm>
            <a:off x="381001" y="2133600"/>
            <a:ext cx="3615423" cy="246221"/>
          </a:xfrm>
        </p:spPr>
        <p:txBody>
          <a:bodyPr/>
          <a:lstStyle/>
          <a:p>
            <a:r>
              <a:rPr lang="en-GB" dirty="0"/>
              <a:t>12 January 2021</a:t>
            </a:r>
          </a:p>
        </p:txBody>
      </p:sp>
      <p:sp>
        <p:nvSpPr>
          <p:cNvPr id="7" name="Text Placeholder 6"/>
          <p:cNvSpPr>
            <a:spLocks noGrp="1"/>
          </p:cNvSpPr>
          <p:nvPr>
            <p:ph type="body" sz="quarter" idx="11"/>
          </p:nvPr>
        </p:nvSpPr>
        <p:spPr>
          <a:xfrm>
            <a:off x="571500" y="3576791"/>
            <a:ext cx="3424436" cy="918200"/>
          </a:xfrm>
        </p:spPr>
        <p:txBody>
          <a:bodyPr/>
          <a:lstStyle/>
          <a:p>
            <a:r>
              <a:rPr lang="en-GB" dirty="0"/>
              <a:t>Speakers</a:t>
            </a:r>
          </a:p>
          <a:p>
            <a:pPr lvl="1"/>
            <a:r>
              <a:rPr lang="en-GB" dirty="0"/>
              <a:t>Vince Toman</a:t>
            </a:r>
          </a:p>
          <a:p>
            <a:pPr lvl="1"/>
            <a:r>
              <a:rPr lang="en-GB" dirty="0"/>
              <a:t>Tom Hayes</a:t>
            </a:r>
          </a:p>
        </p:txBody>
      </p:sp>
      <p:sp>
        <p:nvSpPr>
          <p:cNvPr id="4" name="TextBox 3"/>
          <p:cNvSpPr txBox="1"/>
          <p:nvPr/>
        </p:nvSpPr>
        <p:spPr>
          <a:xfrm>
            <a:off x="381001" y="0"/>
            <a:ext cx="2822847" cy="836712"/>
          </a:xfrm>
          <a:prstGeom prst="rect">
            <a:avLst/>
          </a:prstGeom>
          <a:solidFill>
            <a:schemeClr val="accent2"/>
          </a:solidFill>
        </p:spPr>
        <p:txBody>
          <a:bodyPr wrap="square" lIns="72000" tIns="0" rIns="0" bIns="72000" rtlCol="0" anchor="b" anchorCtr="0">
            <a:noAutofit/>
          </a:bodyPr>
          <a:lstStyle/>
          <a:p>
            <a:r>
              <a:rPr lang="en-US" sz="900" dirty="0">
                <a:cs typeface="Frutiger 45 Light"/>
              </a:rPr>
              <a:t>lewissilkin.com</a:t>
            </a:r>
          </a:p>
        </p:txBody>
      </p:sp>
    </p:spTree>
    <p:extLst>
      <p:ext uri="{BB962C8B-B14F-4D97-AF65-F5344CB8AC3E}">
        <p14:creationId xmlns:p14="http://schemas.microsoft.com/office/powerpoint/2010/main" val="9705498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FAE1-A268-4013-A716-382069A1BA33}"/>
              </a:ext>
            </a:extLst>
          </p:cNvPr>
          <p:cNvSpPr>
            <a:spLocks noGrp="1"/>
          </p:cNvSpPr>
          <p:nvPr>
            <p:ph type="title"/>
          </p:nvPr>
        </p:nvSpPr>
        <p:spPr>
          <a:xfrm>
            <a:off x="628650" y="995854"/>
            <a:ext cx="7886700" cy="783416"/>
          </a:xfrm>
        </p:spPr>
        <p:txBody>
          <a:bodyPr anchor="ctr">
            <a:normAutofit/>
          </a:bodyPr>
          <a:lstStyle/>
          <a:p>
            <a:r>
              <a:rPr lang="en-GB" sz="3900" dirty="0"/>
              <a:t>How UK employment law will work</a:t>
            </a:r>
          </a:p>
        </p:txBody>
      </p:sp>
      <p:graphicFrame>
        <p:nvGraphicFramePr>
          <p:cNvPr id="9" name="Table 8">
            <a:extLst>
              <a:ext uri="{FF2B5EF4-FFF2-40B4-BE49-F238E27FC236}">
                <a16:creationId xmlns:a16="http://schemas.microsoft.com/office/drawing/2014/main" id="{FE61BE4E-A77C-470A-B99E-8551A31CEFF7}"/>
              </a:ext>
            </a:extLst>
          </p:cNvPr>
          <p:cNvGraphicFramePr>
            <a:graphicFrameLocks noGrp="1"/>
          </p:cNvGraphicFramePr>
          <p:nvPr>
            <p:extLst>
              <p:ext uri="{D42A27DB-BD31-4B8C-83A1-F6EECF244321}">
                <p14:modId xmlns:p14="http://schemas.microsoft.com/office/powerpoint/2010/main" val="2037880249"/>
              </p:ext>
            </p:extLst>
          </p:nvPr>
        </p:nvGraphicFramePr>
        <p:xfrm>
          <a:off x="323528" y="1779270"/>
          <a:ext cx="8424936" cy="4632136"/>
        </p:xfrm>
        <a:graphic>
          <a:graphicData uri="http://schemas.openxmlformats.org/drawingml/2006/table">
            <a:tbl>
              <a:tblPr firstRow="1" firstCol="1" bandRow="1">
                <a:tableStyleId>{5C22544A-7EE6-4342-B048-85BDC9FD1C3A}</a:tableStyleId>
              </a:tblPr>
              <a:tblGrid>
                <a:gridCol w="4032448">
                  <a:extLst>
                    <a:ext uri="{9D8B030D-6E8A-4147-A177-3AD203B41FA5}">
                      <a16:colId xmlns:a16="http://schemas.microsoft.com/office/drawing/2014/main" val="193330793"/>
                    </a:ext>
                  </a:extLst>
                </a:gridCol>
                <a:gridCol w="4392488">
                  <a:extLst>
                    <a:ext uri="{9D8B030D-6E8A-4147-A177-3AD203B41FA5}">
                      <a16:colId xmlns:a16="http://schemas.microsoft.com/office/drawing/2014/main" val="3813646797"/>
                    </a:ext>
                  </a:extLst>
                </a:gridCol>
              </a:tblGrid>
              <a:tr h="1534644">
                <a:tc>
                  <a:txBody>
                    <a:bodyPr/>
                    <a:lstStyle/>
                    <a:p>
                      <a:pPr>
                        <a:lnSpc>
                          <a:spcPts val="1320"/>
                        </a:lnSpc>
                        <a:spcAft>
                          <a:spcPts val="600"/>
                        </a:spcAft>
                      </a:pPr>
                      <a:r>
                        <a:rPr lang="en-GB" sz="1050" b="1" dirty="0">
                          <a:solidFill>
                            <a:schemeClr val="tx1"/>
                          </a:solidFill>
                          <a:effectLst/>
                        </a:rPr>
                        <a:t>Retention of EU-derived law </a:t>
                      </a:r>
                    </a:p>
                    <a:p>
                      <a:pPr>
                        <a:lnSpc>
                          <a:spcPts val="1320"/>
                        </a:lnSpc>
                        <a:spcAft>
                          <a:spcPts val="600"/>
                        </a:spcAft>
                      </a:pPr>
                      <a:r>
                        <a:rPr lang="en-GB" sz="1000" b="0" dirty="0">
                          <a:solidFill>
                            <a:schemeClr val="tx1"/>
                          </a:solidFill>
                          <a:effectLst/>
                        </a:rPr>
                        <a:t>UK Acts &amp; Regulations made or operating to implement EU rights kept in force</a:t>
                      </a:r>
                    </a:p>
                    <a:p>
                      <a:pPr>
                        <a:lnSpc>
                          <a:spcPts val="1320"/>
                        </a:lnSpc>
                        <a:spcAft>
                          <a:spcPts val="600"/>
                        </a:spcAft>
                      </a:pPr>
                      <a:r>
                        <a:rPr lang="en-GB" sz="1000" b="0" dirty="0">
                          <a:solidFill>
                            <a:schemeClr val="tx1"/>
                          </a:solidFill>
                          <a:effectLst/>
                        </a:rPr>
                        <a:t>EU Treaty rights become part of UK law </a:t>
                      </a:r>
                    </a:p>
                    <a:p>
                      <a:pPr>
                        <a:lnSpc>
                          <a:spcPts val="1320"/>
                        </a:lnSpc>
                        <a:spcAft>
                          <a:spcPts val="600"/>
                        </a:spcAft>
                      </a:pPr>
                      <a:r>
                        <a:rPr lang="en-GB" sz="1000" b="0" i="1" dirty="0">
                          <a:solidFill>
                            <a:schemeClr val="tx1"/>
                          </a:solidFill>
                          <a:effectLst/>
                        </a:rPr>
                        <a:t>Sections 2 &amp; 4 EU Withdrawal Act (EUWA)</a:t>
                      </a:r>
                    </a:p>
                    <a:p>
                      <a:pPr>
                        <a:lnSpc>
                          <a:spcPts val="1320"/>
                        </a:lnSpc>
                        <a:spcAft>
                          <a:spcPts val="600"/>
                        </a:spcAft>
                      </a:pPr>
                      <a:r>
                        <a:rPr lang="en-GB" sz="1000" b="1" dirty="0">
                          <a:solidFill>
                            <a:schemeClr val="tx1"/>
                          </a:solidFill>
                          <a:effectLst/>
                        </a:rPr>
                        <a:t>The UK implementing legislation stays in force, not the Directives themselves. UK implementation is retained even if gold-plated.</a:t>
                      </a:r>
                      <a:endParaRPr lang="en-GB" sz="10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08000" marR="108000" marT="108000" marB="180000">
                    <a:solidFill>
                      <a:schemeClr val="tx2">
                        <a:lumMod val="20000"/>
                        <a:lumOff val="80000"/>
                      </a:schemeClr>
                    </a:solidFill>
                  </a:tcPr>
                </a:tc>
                <a:tc>
                  <a:txBody>
                    <a:bodyPr/>
                    <a:lstStyle/>
                    <a:p>
                      <a:pPr>
                        <a:lnSpc>
                          <a:spcPts val="1320"/>
                        </a:lnSpc>
                        <a:spcAft>
                          <a:spcPts val="600"/>
                        </a:spcAft>
                      </a:pPr>
                      <a:r>
                        <a:rPr lang="en-GB" sz="1100" dirty="0">
                          <a:solidFill>
                            <a:schemeClr val="tx1"/>
                          </a:solidFill>
                          <a:effectLst/>
                        </a:rPr>
                        <a:t>Ongoing interpretation</a:t>
                      </a:r>
                    </a:p>
                    <a:p>
                      <a:pPr>
                        <a:lnSpc>
                          <a:spcPts val="1320"/>
                        </a:lnSpc>
                        <a:spcAft>
                          <a:spcPts val="600"/>
                        </a:spcAft>
                      </a:pPr>
                      <a:r>
                        <a:rPr lang="en-GB" sz="1000" b="0" dirty="0">
                          <a:solidFill>
                            <a:schemeClr val="tx1"/>
                          </a:solidFill>
                          <a:effectLst/>
                        </a:rPr>
                        <a:t>UK law implementing EU rights must continue to  be interpreted in line with those EU rights</a:t>
                      </a:r>
                      <a:endParaRPr lang="en-GB" sz="1000" dirty="0">
                        <a:solidFill>
                          <a:schemeClr val="tx1"/>
                        </a:solidFill>
                        <a:effectLst/>
                      </a:endParaRPr>
                    </a:p>
                    <a:p>
                      <a:pPr>
                        <a:lnSpc>
                          <a:spcPts val="1320"/>
                        </a:lnSpc>
                        <a:spcAft>
                          <a:spcPts val="600"/>
                        </a:spcAft>
                      </a:pPr>
                      <a:r>
                        <a:rPr lang="en-GB" sz="1000" b="0" i="1" dirty="0">
                          <a:solidFill>
                            <a:schemeClr val="tx1"/>
                          </a:solidFill>
                          <a:effectLst/>
                        </a:rPr>
                        <a:t>Section 6 EUWA</a:t>
                      </a:r>
                    </a:p>
                    <a:p>
                      <a:pPr>
                        <a:lnSpc>
                          <a:spcPts val="1320"/>
                        </a:lnSpc>
                        <a:spcAft>
                          <a:spcPts val="600"/>
                        </a:spcAft>
                      </a:pPr>
                      <a:r>
                        <a:rPr lang="en-GB" sz="1000" dirty="0">
                          <a:solidFill>
                            <a:schemeClr val="tx1"/>
                          </a:solidFill>
                          <a:effectLst/>
                        </a:rPr>
                        <a:t>We may see convergence as well as divergence, as UK implementing legislation continues to be interpreted in line with EU rights. </a:t>
                      </a:r>
                      <a:endParaRPr lang="en-GB" sz="1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08000" marR="108000" marT="108000" marB="108000">
                    <a:solidFill>
                      <a:schemeClr val="tx2">
                        <a:lumMod val="20000"/>
                        <a:lumOff val="80000"/>
                      </a:schemeClr>
                    </a:solidFill>
                  </a:tcPr>
                </a:tc>
                <a:extLst>
                  <a:ext uri="{0D108BD9-81ED-4DB2-BD59-A6C34878D82A}">
                    <a16:rowId xmlns:a16="http://schemas.microsoft.com/office/drawing/2014/main" val="1881408627"/>
                  </a:ext>
                </a:extLst>
              </a:tr>
              <a:tr h="2548232">
                <a:tc>
                  <a:txBody>
                    <a:bodyPr/>
                    <a:lstStyle/>
                    <a:p>
                      <a:pPr>
                        <a:lnSpc>
                          <a:spcPts val="1320"/>
                        </a:lnSpc>
                        <a:spcAft>
                          <a:spcPts val="600"/>
                        </a:spcAft>
                      </a:pPr>
                      <a:r>
                        <a:rPr lang="en-GB" sz="1100" b="1" dirty="0">
                          <a:solidFill>
                            <a:schemeClr val="tx1"/>
                          </a:solidFill>
                          <a:effectLst/>
                        </a:rPr>
                        <a:t>Impact on litigation </a:t>
                      </a:r>
                    </a:p>
                    <a:p>
                      <a:pPr>
                        <a:lnSpc>
                          <a:spcPts val="1320"/>
                        </a:lnSpc>
                        <a:spcAft>
                          <a:spcPts val="600"/>
                        </a:spcAft>
                      </a:pPr>
                      <a:r>
                        <a:rPr lang="en-GB" sz="1000" b="0" dirty="0">
                          <a:solidFill>
                            <a:schemeClr val="tx1"/>
                          </a:solidFill>
                          <a:effectLst/>
                        </a:rPr>
                        <a:t>Court of Appeal &amp; Supreme Court can overrule pre-2021 ECJ case law if seems right to do so – but other courts and tribunals are bound by it.</a:t>
                      </a:r>
                    </a:p>
                    <a:p>
                      <a:pPr marL="0" marR="0" lvl="0" indent="0" algn="l" defTabSz="781903" rtl="0" eaLnBrk="1" fontAlgn="auto" latinLnBrk="0" hangingPunct="1">
                        <a:lnSpc>
                          <a:spcPts val="1320"/>
                        </a:lnSpc>
                        <a:spcBef>
                          <a:spcPts val="0"/>
                        </a:spcBef>
                        <a:spcAft>
                          <a:spcPts val="600"/>
                        </a:spcAft>
                        <a:buClrTx/>
                        <a:buSzTx/>
                        <a:buFontTx/>
                        <a:buNone/>
                        <a:tabLst/>
                        <a:defRPr/>
                      </a:pPr>
                      <a:r>
                        <a:rPr lang="en-GB" sz="1000" b="0" dirty="0">
                          <a:solidFill>
                            <a:schemeClr val="tx1"/>
                          </a:solidFill>
                          <a:effectLst/>
                        </a:rPr>
                        <a:t>All courts can choose whether to ignore or follow new ECJ case law.</a:t>
                      </a:r>
                      <a:r>
                        <a:rPr lang="en-GB" sz="1000" b="0" i="1" dirty="0">
                          <a:solidFill>
                            <a:schemeClr val="tx1"/>
                          </a:solidFill>
                          <a:effectLst/>
                        </a:rPr>
                        <a:t> </a:t>
                      </a:r>
                    </a:p>
                    <a:p>
                      <a:pPr marL="0" marR="0" lvl="0" indent="0" algn="l" defTabSz="781903" rtl="0" eaLnBrk="1" fontAlgn="auto" latinLnBrk="0" hangingPunct="1">
                        <a:lnSpc>
                          <a:spcPts val="1320"/>
                        </a:lnSpc>
                        <a:spcBef>
                          <a:spcPts val="0"/>
                        </a:spcBef>
                        <a:spcAft>
                          <a:spcPts val="600"/>
                        </a:spcAft>
                        <a:buClrTx/>
                        <a:buSzTx/>
                        <a:buFontTx/>
                        <a:buNone/>
                        <a:tabLst/>
                        <a:defRPr/>
                      </a:pPr>
                      <a:r>
                        <a:rPr lang="en-GB" sz="1000" b="0" i="1" dirty="0">
                          <a:solidFill>
                            <a:schemeClr val="tx1"/>
                          </a:solidFill>
                          <a:effectLst/>
                        </a:rPr>
                        <a:t>Section 6 EUWA</a:t>
                      </a:r>
                    </a:p>
                    <a:p>
                      <a:pPr marL="0" marR="0" lvl="0" indent="0" algn="l" defTabSz="781903" rtl="0" eaLnBrk="1" fontAlgn="auto" latinLnBrk="0" hangingPunct="1">
                        <a:lnSpc>
                          <a:spcPts val="1320"/>
                        </a:lnSpc>
                        <a:spcBef>
                          <a:spcPts val="0"/>
                        </a:spcBef>
                        <a:spcAft>
                          <a:spcPts val="600"/>
                        </a:spcAft>
                        <a:buClrTx/>
                        <a:buSzTx/>
                        <a:buFontTx/>
                        <a:buNone/>
                        <a:tabLst/>
                        <a:defRPr/>
                      </a:pPr>
                      <a:endParaRPr lang="en-GB" sz="1000" b="0" dirty="0">
                        <a:solidFill>
                          <a:schemeClr val="tx1"/>
                        </a:solidFill>
                        <a:effectLst/>
                      </a:endParaRPr>
                    </a:p>
                    <a:p>
                      <a:pPr>
                        <a:lnSpc>
                          <a:spcPts val="1320"/>
                        </a:lnSpc>
                        <a:spcAft>
                          <a:spcPts val="600"/>
                        </a:spcAft>
                      </a:pPr>
                      <a:r>
                        <a:rPr lang="en-GB" sz="1000" b="1" dirty="0">
                          <a:solidFill>
                            <a:schemeClr val="tx1"/>
                          </a:solidFill>
                          <a:effectLst/>
                        </a:rPr>
                        <a:t>Litigation based on ECJ interpretation becomes more of a gamble. Will appeals be pursued in hope of overturning ECJ caselaw? How could a decision to overturn an ECJ case affect the level playing field commitments? Expect uncertainty as points are re-litigated</a:t>
                      </a:r>
                      <a:r>
                        <a:rPr lang="en-GB" sz="1000" b="0" dirty="0">
                          <a:solidFill>
                            <a:schemeClr val="tx1"/>
                          </a:solidFill>
                          <a:effectLst/>
                        </a:rPr>
                        <a:t>.</a:t>
                      </a:r>
                    </a:p>
                  </a:txBody>
                  <a:tcPr marL="108000" marR="108000" marT="108000" marB="108000">
                    <a:solidFill>
                      <a:schemeClr val="tx2">
                        <a:lumMod val="20000"/>
                        <a:lumOff val="80000"/>
                      </a:schemeClr>
                    </a:solidFill>
                  </a:tcPr>
                </a:tc>
                <a:tc>
                  <a:txBody>
                    <a:bodyPr/>
                    <a:lstStyle/>
                    <a:p>
                      <a:pPr>
                        <a:lnSpc>
                          <a:spcPts val="1320"/>
                        </a:lnSpc>
                        <a:spcAft>
                          <a:spcPts val="600"/>
                        </a:spcAft>
                      </a:pPr>
                      <a:r>
                        <a:rPr lang="en-GB" sz="1000" dirty="0">
                          <a:effectLst/>
                        </a:rPr>
                        <a:t> </a:t>
                      </a:r>
                      <a:r>
                        <a:rPr lang="en-GB" sz="1100" b="1" dirty="0">
                          <a:effectLst/>
                        </a:rPr>
                        <a:t>EHCR and Charter of Fundamental Rights</a:t>
                      </a:r>
                    </a:p>
                    <a:p>
                      <a:pPr>
                        <a:lnSpc>
                          <a:spcPts val="1320"/>
                        </a:lnSpc>
                        <a:spcAft>
                          <a:spcPts val="600"/>
                        </a:spcAft>
                      </a:pPr>
                      <a:r>
                        <a:rPr lang="en-GB" sz="1000" b="0" dirty="0">
                          <a:effectLst/>
                        </a:rPr>
                        <a:t>Charter of Fundamental Rights no longer applies and can no longer be used to override UK employment legislation.</a:t>
                      </a:r>
                    </a:p>
                    <a:p>
                      <a:pPr>
                        <a:lnSpc>
                          <a:spcPts val="1320"/>
                        </a:lnSpc>
                        <a:spcAft>
                          <a:spcPts val="600"/>
                        </a:spcAft>
                      </a:pPr>
                      <a:r>
                        <a:rPr lang="en-GB" sz="1000" b="0" dirty="0">
                          <a:effectLst/>
                        </a:rPr>
                        <a:t>Part 3 of the TCA (law enforcement and cooperation) includes a commitment to continue to respect the rights set out in the ECHR. Denouncing the ECHR could lead to immediate termination of Part 3 (but not part 2 which covers trade).</a:t>
                      </a:r>
                    </a:p>
                    <a:p>
                      <a:pPr>
                        <a:lnSpc>
                          <a:spcPts val="1320"/>
                        </a:lnSpc>
                        <a:spcAft>
                          <a:spcPts val="600"/>
                        </a:spcAft>
                      </a:pPr>
                      <a:r>
                        <a:rPr lang="en-GB" sz="1000" b="0" i="1" dirty="0">
                          <a:effectLst/>
                        </a:rPr>
                        <a:t>Schedule 1 EUWA, TCA Part 3</a:t>
                      </a:r>
                    </a:p>
                    <a:p>
                      <a:pPr>
                        <a:lnSpc>
                          <a:spcPts val="1320"/>
                        </a:lnSpc>
                        <a:spcAft>
                          <a:spcPts val="600"/>
                        </a:spcAft>
                      </a:pPr>
                      <a:endParaRPr lang="en-GB" sz="1000" b="0" i="1" dirty="0">
                        <a:effectLst/>
                      </a:endParaRPr>
                    </a:p>
                    <a:p>
                      <a:pPr>
                        <a:lnSpc>
                          <a:spcPts val="1320"/>
                        </a:lnSpc>
                        <a:spcAft>
                          <a:spcPts val="600"/>
                        </a:spcAft>
                      </a:pPr>
                      <a:r>
                        <a:rPr lang="en-GB" sz="1000" b="1" i="0" dirty="0">
                          <a:effectLst/>
                        </a:rPr>
                        <a:t>UK remains bound by ECHR but has scope to change this in future if prepared to lose Part 3. UK legislation better insulated against attack based on Charter of Fundamental Rights.</a:t>
                      </a:r>
                    </a:p>
                  </a:txBody>
                  <a:tcPr marL="108000" marR="108000" marT="108000" marB="108000">
                    <a:solidFill>
                      <a:schemeClr val="tx2">
                        <a:lumMod val="20000"/>
                        <a:lumOff val="80000"/>
                      </a:schemeClr>
                    </a:solidFill>
                  </a:tcPr>
                </a:tc>
                <a:extLst>
                  <a:ext uri="{0D108BD9-81ED-4DB2-BD59-A6C34878D82A}">
                    <a16:rowId xmlns:a16="http://schemas.microsoft.com/office/drawing/2014/main" val="2511630246"/>
                  </a:ext>
                </a:extLst>
              </a:tr>
            </a:tbl>
          </a:graphicData>
        </a:graphic>
      </p:graphicFrame>
    </p:spTree>
    <p:extLst>
      <p:ext uri="{BB962C8B-B14F-4D97-AF65-F5344CB8AC3E}">
        <p14:creationId xmlns:p14="http://schemas.microsoft.com/office/powerpoint/2010/main" val="12136650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FAE1-A268-4013-A716-382069A1BA33}"/>
              </a:ext>
            </a:extLst>
          </p:cNvPr>
          <p:cNvSpPr>
            <a:spLocks noGrp="1"/>
          </p:cNvSpPr>
          <p:nvPr>
            <p:ph type="title"/>
          </p:nvPr>
        </p:nvSpPr>
        <p:spPr>
          <a:xfrm>
            <a:off x="628650" y="995854"/>
            <a:ext cx="7886700" cy="783416"/>
          </a:xfrm>
        </p:spPr>
        <p:txBody>
          <a:bodyPr anchor="ctr">
            <a:normAutofit/>
          </a:bodyPr>
          <a:lstStyle/>
          <a:p>
            <a:r>
              <a:rPr lang="en-GB" sz="3900" dirty="0"/>
              <a:t>How UK employment law will work</a:t>
            </a:r>
          </a:p>
        </p:txBody>
      </p:sp>
      <p:graphicFrame>
        <p:nvGraphicFramePr>
          <p:cNvPr id="9" name="Table 8">
            <a:extLst>
              <a:ext uri="{FF2B5EF4-FFF2-40B4-BE49-F238E27FC236}">
                <a16:creationId xmlns:a16="http://schemas.microsoft.com/office/drawing/2014/main" id="{FE61BE4E-A77C-470A-B99E-8551A31CEFF7}"/>
              </a:ext>
            </a:extLst>
          </p:cNvPr>
          <p:cNvGraphicFramePr>
            <a:graphicFrameLocks noGrp="1"/>
          </p:cNvGraphicFramePr>
          <p:nvPr>
            <p:extLst>
              <p:ext uri="{D42A27DB-BD31-4B8C-83A1-F6EECF244321}">
                <p14:modId xmlns:p14="http://schemas.microsoft.com/office/powerpoint/2010/main" val="2316004011"/>
              </p:ext>
            </p:extLst>
          </p:nvPr>
        </p:nvGraphicFramePr>
        <p:xfrm>
          <a:off x="628650" y="2132856"/>
          <a:ext cx="7886700" cy="4392488"/>
        </p:xfrm>
        <a:graphic>
          <a:graphicData uri="http://schemas.openxmlformats.org/drawingml/2006/table">
            <a:tbl>
              <a:tblPr firstRow="1" firstCol="1" bandRow="1">
                <a:tableStyleId>{5C22544A-7EE6-4342-B048-85BDC9FD1C3A}</a:tableStyleId>
              </a:tblPr>
              <a:tblGrid>
                <a:gridCol w="7886700">
                  <a:extLst>
                    <a:ext uri="{9D8B030D-6E8A-4147-A177-3AD203B41FA5}">
                      <a16:colId xmlns:a16="http://schemas.microsoft.com/office/drawing/2014/main" val="193330793"/>
                    </a:ext>
                  </a:extLst>
                </a:gridCol>
              </a:tblGrid>
              <a:tr h="4392488">
                <a:tc>
                  <a:txBody>
                    <a:bodyPr/>
                    <a:lstStyle/>
                    <a:p>
                      <a:pPr>
                        <a:lnSpc>
                          <a:spcPts val="1320"/>
                        </a:lnSpc>
                        <a:spcAft>
                          <a:spcPts val="600"/>
                        </a:spcAft>
                      </a:pPr>
                      <a:endParaRPr lang="en-GB" sz="1000" b="1" dirty="0">
                        <a:solidFill>
                          <a:schemeClr val="tx1"/>
                        </a:solidFill>
                        <a:effectLst/>
                      </a:endParaRPr>
                    </a:p>
                    <a:p>
                      <a:pPr>
                        <a:lnSpc>
                          <a:spcPct val="100000"/>
                        </a:lnSpc>
                        <a:spcBef>
                          <a:spcPts val="600"/>
                        </a:spcBef>
                        <a:spcAft>
                          <a:spcPts val="600"/>
                        </a:spcAft>
                      </a:pPr>
                      <a:r>
                        <a:rPr lang="en-GB" sz="2000" b="1" dirty="0">
                          <a:solidFill>
                            <a:schemeClr val="tx1"/>
                          </a:solidFill>
                          <a:effectLst/>
                        </a:rPr>
                        <a:t>Retention of EU-derived law </a:t>
                      </a:r>
                    </a:p>
                    <a:p>
                      <a:pPr>
                        <a:lnSpc>
                          <a:spcPct val="100000"/>
                        </a:lnSpc>
                        <a:spcBef>
                          <a:spcPts val="600"/>
                        </a:spcBef>
                        <a:spcAft>
                          <a:spcPts val="600"/>
                        </a:spcAft>
                      </a:pPr>
                      <a:r>
                        <a:rPr lang="en-GB" sz="2000" b="0" dirty="0">
                          <a:solidFill>
                            <a:schemeClr val="tx1"/>
                          </a:solidFill>
                          <a:effectLst/>
                        </a:rPr>
                        <a:t>UK Acts &amp; Regulations made or operating to implement EU rights kept in force</a:t>
                      </a:r>
                    </a:p>
                    <a:p>
                      <a:pPr>
                        <a:lnSpc>
                          <a:spcPct val="100000"/>
                        </a:lnSpc>
                        <a:spcBef>
                          <a:spcPts val="600"/>
                        </a:spcBef>
                        <a:spcAft>
                          <a:spcPts val="600"/>
                        </a:spcAft>
                      </a:pPr>
                      <a:r>
                        <a:rPr lang="en-GB" sz="2000" b="0" dirty="0">
                          <a:solidFill>
                            <a:schemeClr val="tx1"/>
                          </a:solidFill>
                          <a:effectLst/>
                        </a:rPr>
                        <a:t>EU Treaty rights become part of UK law </a:t>
                      </a:r>
                    </a:p>
                    <a:p>
                      <a:pPr>
                        <a:lnSpc>
                          <a:spcPct val="100000"/>
                        </a:lnSpc>
                        <a:spcBef>
                          <a:spcPts val="600"/>
                        </a:spcBef>
                        <a:spcAft>
                          <a:spcPts val="600"/>
                        </a:spcAft>
                      </a:pPr>
                      <a:r>
                        <a:rPr lang="en-GB" sz="2000" b="0" i="1" dirty="0">
                          <a:solidFill>
                            <a:schemeClr val="tx1"/>
                          </a:solidFill>
                          <a:effectLst/>
                        </a:rPr>
                        <a:t>Sections 2 &amp; 4 EU Withdrawal Act (EUWA)</a:t>
                      </a:r>
                    </a:p>
                    <a:p>
                      <a:pPr>
                        <a:lnSpc>
                          <a:spcPct val="100000"/>
                        </a:lnSpc>
                        <a:spcBef>
                          <a:spcPts val="600"/>
                        </a:spcBef>
                        <a:spcAft>
                          <a:spcPts val="600"/>
                        </a:spcAft>
                      </a:pPr>
                      <a:r>
                        <a:rPr lang="en-GB" sz="2000" b="1" dirty="0">
                          <a:solidFill>
                            <a:schemeClr val="tx1"/>
                          </a:solidFill>
                          <a:effectLst/>
                        </a:rPr>
                        <a:t>The UK implementing legislation stays in force, not the Directives themselves. UK implementation is retained even if gold-plated.</a:t>
                      </a:r>
                      <a:endParaRPr lang="en-GB" sz="2000" b="1"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44000" marR="144000" marT="144000" marB="144000">
                    <a:solidFill>
                      <a:schemeClr val="tx2">
                        <a:lumMod val="20000"/>
                        <a:lumOff val="80000"/>
                      </a:schemeClr>
                    </a:solidFill>
                  </a:tcPr>
                </a:tc>
                <a:extLst>
                  <a:ext uri="{0D108BD9-81ED-4DB2-BD59-A6C34878D82A}">
                    <a16:rowId xmlns:a16="http://schemas.microsoft.com/office/drawing/2014/main" val="1881408627"/>
                  </a:ext>
                </a:extLst>
              </a:tr>
            </a:tbl>
          </a:graphicData>
        </a:graphic>
      </p:graphicFrame>
    </p:spTree>
    <p:extLst>
      <p:ext uri="{BB962C8B-B14F-4D97-AF65-F5344CB8AC3E}">
        <p14:creationId xmlns:p14="http://schemas.microsoft.com/office/powerpoint/2010/main" val="32884004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FAE1-A268-4013-A716-382069A1BA33}"/>
              </a:ext>
            </a:extLst>
          </p:cNvPr>
          <p:cNvSpPr>
            <a:spLocks noGrp="1"/>
          </p:cNvSpPr>
          <p:nvPr>
            <p:ph type="title"/>
          </p:nvPr>
        </p:nvSpPr>
        <p:spPr>
          <a:xfrm>
            <a:off x="628650" y="995854"/>
            <a:ext cx="7886700" cy="783416"/>
          </a:xfrm>
        </p:spPr>
        <p:txBody>
          <a:bodyPr anchor="ctr">
            <a:normAutofit/>
          </a:bodyPr>
          <a:lstStyle/>
          <a:p>
            <a:r>
              <a:rPr lang="en-GB" sz="3900" dirty="0"/>
              <a:t>How UK employment law will work</a:t>
            </a:r>
          </a:p>
        </p:txBody>
      </p:sp>
      <p:graphicFrame>
        <p:nvGraphicFramePr>
          <p:cNvPr id="9" name="Table 8">
            <a:extLst>
              <a:ext uri="{FF2B5EF4-FFF2-40B4-BE49-F238E27FC236}">
                <a16:creationId xmlns:a16="http://schemas.microsoft.com/office/drawing/2014/main" id="{FE61BE4E-A77C-470A-B99E-8551A31CEFF7}"/>
              </a:ext>
            </a:extLst>
          </p:cNvPr>
          <p:cNvGraphicFramePr>
            <a:graphicFrameLocks noGrp="1"/>
          </p:cNvGraphicFramePr>
          <p:nvPr>
            <p:extLst>
              <p:ext uri="{D42A27DB-BD31-4B8C-83A1-F6EECF244321}">
                <p14:modId xmlns:p14="http://schemas.microsoft.com/office/powerpoint/2010/main" val="620825422"/>
              </p:ext>
            </p:extLst>
          </p:nvPr>
        </p:nvGraphicFramePr>
        <p:xfrm>
          <a:off x="628650" y="1988840"/>
          <a:ext cx="7886700" cy="4104456"/>
        </p:xfrm>
        <a:graphic>
          <a:graphicData uri="http://schemas.openxmlformats.org/drawingml/2006/table">
            <a:tbl>
              <a:tblPr firstRow="1" firstCol="1" bandRow="1">
                <a:tableStyleId>{5C22544A-7EE6-4342-B048-85BDC9FD1C3A}</a:tableStyleId>
              </a:tblPr>
              <a:tblGrid>
                <a:gridCol w="7886700">
                  <a:extLst>
                    <a:ext uri="{9D8B030D-6E8A-4147-A177-3AD203B41FA5}">
                      <a16:colId xmlns:a16="http://schemas.microsoft.com/office/drawing/2014/main" val="3813646797"/>
                    </a:ext>
                  </a:extLst>
                </a:gridCol>
              </a:tblGrid>
              <a:tr h="4104456">
                <a:tc>
                  <a:txBody>
                    <a:bodyPr/>
                    <a:lstStyle/>
                    <a:p>
                      <a:pPr>
                        <a:lnSpc>
                          <a:spcPts val="1320"/>
                        </a:lnSpc>
                        <a:spcAft>
                          <a:spcPts val="600"/>
                        </a:spcAft>
                      </a:pPr>
                      <a:endParaRPr lang="en-GB" sz="1000" dirty="0">
                        <a:solidFill>
                          <a:schemeClr val="tx1"/>
                        </a:solidFill>
                        <a:effectLst/>
                      </a:endParaRPr>
                    </a:p>
                    <a:p>
                      <a:pPr>
                        <a:lnSpc>
                          <a:spcPct val="100000"/>
                        </a:lnSpc>
                        <a:spcBef>
                          <a:spcPts val="1200"/>
                        </a:spcBef>
                        <a:spcAft>
                          <a:spcPts val="600"/>
                        </a:spcAft>
                      </a:pPr>
                      <a:r>
                        <a:rPr lang="en-GB" sz="2000" dirty="0">
                          <a:solidFill>
                            <a:schemeClr val="tx1"/>
                          </a:solidFill>
                          <a:effectLst/>
                        </a:rPr>
                        <a:t>Ongoing interpretation</a:t>
                      </a:r>
                    </a:p>
                    <a:p>
                      <a:pPr>
                        <a:lnSpc>
                          <a:spcPct val="100000"/>
                        </a:lnSpc>
                        <a:spcBef>
                          <a:spcPts val="1200"/>
                        </a:spcBef>
                        <a:spcAft>
                          <a:spcPts val="600"/>
                        </a:spcAft>
                      </a:pPr>
                      <a:r>
                        <a:rPr lang="en-GB" sz="2000" b="0" dirty="0">
                          <a:solidFill>
                            <a:schemeClr val="tx1"/>
                          </a:solidFill>
                          <a:effectLst/>
                        </a:rPr>
                        <a:t>UK law implementing EU rights must continue to  be interpreted in line with those EU rights</a:t>
                      </a:r>
                      <a:endParaRPr lang="en-GB" sz="2000" dirty="0">
                        <a:solidFill>
                          <a:schemeClr val="tx1"/>
                        </a:solidFill>
                        <a:effectLst/>
                      </a:endParaRPr>
                    </a:p>
                    <a:p>
                      <a:pPr>
                        <a:lnSpc>
                          <a:spcPct val="100000"/>
                        </a:lnSpc>
                        <a:spcBef>
                          <a:spcPts val="1200"/>
                        </a:spcBef>
                        <a:spcAft>
                          <a:spcPts val="600"/>
                        </a:spcAft>
                      </a:pPr>
                      <a:r>
                        <a:rPr lang="en-GB" sz="2000" b="0" i="1" dirty="0">
                          <a:solidFill>
                            <a:schemeClr val="tx1"/>
                          </a:solidFill>
                          <a:effectLst/>
                        </a:rPr>
                        <a:t>Section 6 EUWA</a:t>
                      </a:r>
                    </a:p>
                    <a:p>
                      <a:pPr>
                        <a:lnSpc>
                          <a:spcPct val="100000"/>
                        </a:lnSpc>
                        <a:spcBef>
                          <a:spcPts val="1200"/>
                        </a:spcBef>
                        <a:spcAft>
                          <a:spcPts val="600"/>
                        </a:spcAft>
                      </a:pPr>
                      <a:r>
                        <a:rPr lang="en-GB" sz="2000" dirty="0">
                          <a:solidFill>
                            <a:schemeClr val="tx1"/>
                          </a:solidFill>
                          <a:effectLst/>
                        </a:rPr>
                        <a:t>We may see convergence as well as divergence, as UK implementing legislation continues to be interpreted in line with EU rights. </a:t>
                      </a:r>
                      <a:endParaRPr lang="en-GB" sz="20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144000" marR="144000" marT="144000" marB="144000">
                    <a:solidFill>
                      <a:schemeClr val="tx2">
                        <a:lumMod val="20000"/>
                        <a:lumOff val="80000"/>
                      </a:schemeClr>
                    </a:solidFill>
                  </a:tcPr>
                </a:tc>
                <a:extLst>
                  <a:ext uri="{0D108BD9-81ED-4DB2-BD59-A6C34878D82A}">
                    <a16:rowId xmlns:a16="http://schemas.microsoft.com/office/drawing/2014/main" val="1881408627"/>
                  </a:ext>
                </a:extLst>
              </a:tr>
            </a:tbl>
          </a:graphicData>
        </a:graphic>
      </p:graphicFrame>
    </p:spTree>
    <p:extLst>
      <p:ext uri="{BB962C8B-B14F-4D97-AF65-F5344CB8AC3E}">
        <p14:creationId xmlns:p14="http://schemas.microsoft.com/office/powerpoint/2010/main" val="28164089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FAE1-A268-4013-A716-382069A1BA33}"/>
              </a:ext>
            </a:extLst>
          </p:cNvPr>
          <p:cNvSpPr>
            <a:spLocks noGrp="1"/>
          </p:cNvSpPr>
          <p:nvPr>
            <p:ph type="title"/>
          </p:nvPr>
        </p:nvSpPr>
        <p:spPr>
          <a:xfrm>
            <a:off x="628650" y="995854"/>
            <a:ext cx="7886700" cy="783416"/>
          </a:xfrm>
        </p:spPr>
        <p:txBody>
          <a:bodyPr anchor="ctr">
            <a:normAutofit/>
          </a:bodyPr>
          <a:lstStyle/>
          <a:p>
            <a:r>
              <a:rPr lang="en-GB" sz="3900" dirty="0"/>
              <a:t>How UK employment law will work</a:t>
            </a:r>
          </a:p>
        </p:txBody>
      </p:sp>
      <p:graphicFrame>
        <p:nvGraphicFramePr>
          <p:cNvPr id="9" name="Table 8">
            <a:extLst>
              <a:ext uri="{FF2B5EF4-FFF2-40B4-BE49-F238E27FC236}">
                <a16:creationId xmlns:a16="http://schemas.microsoft.com/office/drawing/2014/main" id="{FE61BE4E-A77C-470A-B99E-8551A31CEFF7}"/>
              </a:ext>
            </a:extLst>
          </p:cNvPr>
          <p:cNvGraphicFramePr>
            <a:graphicFrameLocks noGrp="1"/>
          </p:cNvGraphicFramePr>
          <p:nvPr>
            <p:extLst>
              <p:ext uri="{D42A27DB-BD31-4B8C-83A1-F6EECF244321}">
                <p14:modId xmlns:p14="http://schemas.microsoft.com/office/powerpoint/2010/main" val="2668593274"/>
              </p:ext>
            </p:extLst>
          </p:nvPr>
        </p:nvGraphicFramePr>
        <p:xfrm>
          <a:off x="467544" y="2060848"/>
          <a:ext cx="8208912" cy="4178400"/>
        </p:xfrm>
        <a:graphic>
          <a:graphicData uri="http://schemas.openxmlformats.org/drawingml/2006/table">
            <a:tbl>
              <a:tblPr firstRow="1" firstCol="1" bandRow="1">
                <a:tableStyleId>{5C22544A-7EE6-4342-B048-85BDC9FD1C3A}</a:tableStyleId>
              </a:tblPr>
              <a:tblGrid>
                <a:gridCol w="8208912">
                  <a:extLst>
                    <a:ext uri="{9D8B030D-6E8A-4147-A177-3AD203B41FA5}">
                      <a16:colId xmlns:a16="http://schemas.microsoft.com/office/drawing/2014/main" val="193330793"/>
                    </a:ext>
                  </a:extLst>
                </a:gridCol>
              </a:tblGrid>
              <a:tr h="4176464">
                <a:tc>
                  <a:txBody>
                    <a:bodyPr/>
                    <a:lstStyle/>
                    <a:p>
                      <a:pPr>
                        <a:lnSpc>
                          <a:spcPct val="100000"/>
                        </a:lnSpc>
                        <a:spcBef>
                          <a:spcPts val="1200"/>
                        </a:spcBef>
                        <a:spcAft>
                          <a:spcPts val="600"/>
                        </a:spcAft>
                      </a:pPr>
                      <a:r>
                        <a:rPr lang="en-GB" sz="2000" b="1" dirty="0">
                          <a:solidFill>
                            <a:schemeClr val="tx1"/>
                          </a:solidFill>
                          <a:effectLst/>
                        </a:rPr>
                        <a:t>Impact on litigation </a:t>
                      </a:r>
                    </a:p>
                    <a:p>
                      <a:pPr>
                        <a:lnSpc>
                          <a:spcPct val="100000"/>
                        </a:lnSpc>
                        <a:spcBef>
                          <a:spcPts val="1200"/>
                        </a:spcBef>
                        <a:spcAft>
                          <a:spcPts val="600"/>
                        </a:spcAft>
                      </a:pPr>
                      <a:r>
                        <a:rPr lang="en-GB" sz="2000" b="0" dirty="0">
                          <a:solidFill>
                            <a:schemeClr val="tx1"/>
                          </a:solidFill>
                          <a:effectLst/>
                        </a:rPr>
                        <a:t>Court of Appeal &amp; Supreme Court can overrule pre-2021 ECJ case law if seems right to do so – but other courts and tribunals are bound by it.</a:t>
                      </a:r>
                    </a:p>
                    <a:p>
                      <a:pPr marL="0" marR="0" lvl="0" indent="0" algn="l" defTabSz="781903" rtl="0" eaLnBrk="1" fontAlgn="auto" latinLnBrk="0" hangingPunct="1">
                        <a:lnSpc>
                          <a:spcPct val="100000"/>
                        </a:lnSpc>
                        <a:spcBef>
                          <a:spcPts val="1200"/>
                        </a:spcBef>
                        <a:spcAft>
                          <a:spcPts val="600"/>
                        </a:spcAft>
                        <a:buClrTx/>
                        <a:buSzTx/>
                        <a:buFontTx/>
                        <a:buNone/>
                        <a:tabLst/>
                        <a:defRPr/>
                      </a:pPr>
                      <a:r>
                        <a:rPr lang="en-GB" sz="2000" b="0" dirty="0">
                          <a:solidFill>
                            <a:schemeClr val="tx1"/>
                          </a:solidFill>
                          <a:effectLst/>
                        </a:rPr>
                        <a:t>All courts can choose whether to ignore or follow new ECJ case law.</a:t>
                      </a:r>
                      <a:r>
                        <a:rPr lang="en-GB" sz="2000" b="0" i="1" dirty="0">
                          <a:solidFill>
                            <a:schemeClr val="tx1"/>
                          </a:solidFill>
                          <a:effectLst/>
                        </a:rPr>
                        <a:t> </a:t>
                      </a:r>
                    </a:p>
                    <a:p>
                      <a:pPr marL="0" marR="0" lvl="0" indent="0" algn="l" defTabSz="781903" rtl="0" eaLnBrk="1" fontAlgn="auto" latinLnBrk="0" hangingPunct="1">
                        <a:lnSpc>
                          <a:spcPct val="100000"/>
                        </a:lnSpc>
                        <a:spcBef>
                          <a:spcPts val="1200"/>
                        </a:spcBef>
                        <a:spcAft>
                          <a:spcPts val="600"/>
                        </a:spcAft>
                        <a:buClrTx/>
                        <a:buSzTx/>
                        <a:buFontTx/>
                        <a:buNone/>
                        <a:tabLst/>
                        <a:defRPr/>
                      </a:pPr>
                      <a:r>
                        <a:rPr lang="en-GB" sz="2000" b="0" i="1" dirty="0">
                          <a:solidFill>
                            <a:schemeClr val="tx1"/>
                          </a:solidFill>
                          <a:effectLst/>
                        </a:rPr>
                        <a:t>Section 6 EUWA</a:t>
                      </a:r>
                    </a:p>
                    <a:p>
                      <a:pPr>
                        <a:lnSpc>
                          <a:spcPct val="100000"/>
                        </a:lnSpc>
                        <a:spcBef>
                          <a:spcPts val="1200"/>
                        </a:spcBef>
                        <a:spcAft>
                          <a:spcPts val="600"/>
                        </a:spcAft>
                      </a:pPr>
                      <a:r>
                        <a:rPr lang="en-GB" sz="2000" b="1" dirty="0">
                          <a:solidFill>
                            <a:schemeClr val="tx1"/>
                          </a:solidFill>
                          <a:effectLst/>
                        </a:rPr>
                        <a:t>Litigation based on ECJ interpretation becomes more of a gamble. Will appeals be pursued in hope of overturning ECJ caselaw? How could a decision to overturn an ECJ case affect the level playing field commitments? Expect uncertainty as points are re-litigated</a:t>
                      </a:r>
                      <a:endParaRPr lang="en-GB" sz="2000" b="0" dirty="0">
                        <a:solidFill>
                          <a:schemeClr val="tx1"/>
                        </a:solidFill>
                        <a:effectLst/>
                      </a:endParaRPr>
                    </a:p>
                  </a:txBody>
                  <a:tcPr marL="108000" marR="108000" marT="108000" marB="108000">
                    <a:solidFill>
                      <a:schemeClr val="tx2">
                        <a:lumMod val="20000"/>
                        <a:lumOff val="80000"/>
                      </a:schemeClr>
                    </a:solidFill>
                  </a:tcPr>
                </a:tc>
                <a:extLst>
                  <a:ext uri="{0D108BD9-81ED-4DB2-BD59-A6C34878D82A}">
                    <a16:rowId xmlns:a16="http://schemas.microsoft.com/office/drawing/2014/main" val="1881408627"/>
                  </a:ext>
                </a:extLst>
              </a:tr>
            </a:tbl>
          </a:graphicData>
        </a:graphic>
      </p:graphicFrame>
    </p:spTree>
    <p:extLst>
      <p:ext uri="{BB962C8B-B14F-4D97-AF65-F5344CB8AC3E}">
        <p14:creationId xmlns:p14="http://schemas.microsoft.com/office/powerpoint/2010/main" val="6591938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FAE1-A268-4013-A716-382069A1BA33}"/>
              </a:ext>
            </a:extLst>
          </p:cNvPr>
          <p:cNvSpPr>
            <a:spLocks noGrp="1"/>
          </p:cNvSpPr>
          <p:nvPr>
            <p:ph type="title"/>
          </p:nvPr>
        </p:nvSpPr>
        <p:spPr>
          <a:xfrm>
            <a:off x="628650" y="995854"/>
            <a:ext cx="7886700" cy="783416"/>
          </a:xfrm>
        </p:spPr>
        <p:txBody>
          <a:bodyPr anchor="ctr">
            <a:normAutofit/>
          </a:bodyPr>
          <a:lstStyle/>
          <a:p>
            <a:r>
              <a:rPr lang="en-GB" sz="3900" dirty="0"/>
              <a:t>How UK employment law will work</a:t>
            </a:r>
          </a:p>
        </p:txBody>
      </p:sp>
      <p:graphicFrame>
        <p:nvGraphicFramePr>
          <p:cNvPr id="9" name="Table 8">
            <a:extLst>
              <a:ext uri="{FF2B5EF4-FFF2-40B4-BE49-F238E27FC236}">
                <a16:creationId xmlns:a16="http://schemas.microsoft.com/office/drawing/2014/main" id="{FE61BE4E-A77C-470A-B99E-8551A31CEFF7}"/>
              </a:ext>
            </a:extLst>
          </p:cNvPr>
          <p:cNvGraphicFramePr>
            <a:graphicFrameLocks noGrp="1"/>
          </p:cNvGraphicFramePr>
          <p:nvPr>
            <p:extLst>
              <p:ext uri="{D42A27DB-BD31-4B8C-83A1-F6EECF244321}">
                <p14:modId xmlns:p14="http://schemas.microsoft.com/office/powerpoint/2010/main" val="1972503600"/>
              </p:ext>
            </p:extLst>
          </p:nvPr>
        </p:nvGraphicFramePr>
        <p:xfrm>
          <a:off x="467544" y="1916832"/>
          <a:ext cx="8208912" cy="4646556"/>
        </p:xfrm>
        <a:graphic>
          <a:graphicData uri="http://schemas.openxmlformats.org/drawingml/2006/table">
            <a:tbl>
              <a:tblPr firstRow="1" firstCol="1" bandRow="1">
                <a:tableStyleId>{5C22544A-7EE6-4342-B048-85BDC9FD1C3A}</a:tableStyleId>
              </a:tblPr>
              <a:tblGrid>
                <a:gridCol w="8208912">
                  <a:extLst>
                    <a:ext uri="{9D8B030D-6E8A-4147-A177-3AD203B41FA5}">
                      <a16:colId xmlns:a16="http://schemas.microsoft.com/office/drawing/2014/main" val="3813646797"/>
                    </a:ext>
                  </a:extLst>
                </a:gridCol>
              </a:tblGrid>
              <a:tr h="4646556">
                <a:tc>
                  <a:txBody>
                    <a:bodyPr/>
                    <a:lstStyle/>
                    <a:p>
                      <a:pPr>
                        <a:lnSpc>
                          <a:spcPct val="100000"/>
                        </a:lnSpc>
                        <a:spcBef>
                          <a:spcPts val="1200"/>
                        </a:spcBef>
                        <a:spcAft>
                          <a:spcPts val="600"/>
                        </a:spcAft>
                      </a:pPr>
                      <a:r>
                        <a:rPr lang="en-GB" sz="2000" b="1" dirty="0">
                          <a:solidFill>
                            <a:schemeClr val="tx1"/>
                          </a:solidFill>
                          <a:effectLst/>
                        </a:rPr>
                        <a:t>EHCR and Charter of Fundamental Rights</a:t>
                      </a:r>
                    </a:p>
                    <a:p>
                      <a:pPr>
                        <a:lnSpc>
                          <a:spcPct val="100000"/>
                        </a:lnSpc>
                        <a:spcBef>
                          <a:spcPts val="1200"/>
                        </a:spcBef>
                        <a:spcAft>
                          <a:spcPts val="600"/>
                        </a:spcAft>
                      </a:pPr>
                      <a:r>
                        <a:rPr lang="en-GB" sz="2000" b="0" dirty="0">
                          <a:solidFill>
                            <a:schemeClr val="tx1"/>
                          </a:solidFill>
                          <a:effectLst/>
                        </a:rPr>
                        <a:t>Charter of Fundamental Rights no longer applies and can no longer be used to override UK employment legislation.</a:t>
                      </a:r>
                    </a:p>
                    <a:p>
                      <a:pPr>
                        <a:lnSpc>
                          <a:spcPct val="100000"/>
                        </a:lnSpc>
                        <a:spcBef>
                          <a:spcPts val="1200"/>
                        </a:spcBef>
                        <a:spcAft>
                          <a:spcPts val="600"/>
                        </a:spcAft>
                      </a:pPr>
                      <a:r>
                        <a:rPr lang="en-GB" sz="2000" b="0" dirty="0">
                          <a:solidFill>
                            <a:schemeClr val="tx1"/>
                          </a:solidFill>
                          <a:effectLst/>
                        </a:rPr>
                        <a:t>Part 3 of the TCA (law enforcement and cooperation) includes a commitment to continue to respect the rights set out in the ECHR. Denouncing the ECHR could lead to immediate termination of Part 3 (but not part 2 which covers trade).</a:t>
                      </a:r>
                    </a:p>
                    <a:p>
                      <a:pPr>
                        <a:lnSpc>
                          <a:spcPct val="100000"/>
                        </a:lnSpc>
                        <a:spcBef>
                          <a:spcPts val="1200"/>
                        </a:spcBef>
                        <a:spcAft>
                          <a:spcPts val="600"/>
                        </a:spcAft>
                      </a:pPr>
                      <a:r>
                        <a:rPr lang="en-GB" sz="2000" b="0" i="1" dirty="0">
                          <a:solidFill>
                            <a:schemeClr val="tx1"/>
                          </a:solidFill>
                          <a:effectLst/>
                        </a:rPr>
                        <a:t>Schedule 1 EUWA, TCA Part 3</a:t>
                      </a:r>
                    </a:p>
                    <a:p>
                      <a:pPr>
                        <a:lnSpc>
                          <a:spcPct val="100000"/>
                        </a:lnSpc>
                        <a:spcBef>
                          <a:spcPts val="1200"/>
                        </a:spcBef>
                        <a:spcAft>
                          <a:spcPts val="600"/>
                        </a:spcAft>
                      </a:pPr>
                      <a:r>
                        <a:rPr lang="en-GB" sz="2000" b="1" i="0" dirty="0">
                          <a:solidFill>
                            <a:schemeClr val="tx1"/>
                          </a:solidFill>
                          <a:effectLst/>
                        </a:rPr>
                        <a:t>UK remains bound by ECHR but has scope to change this in future if prepared to lose Part 3. UK legislation better insulated against attack based on Charter of Fundamental Rights.</a:t>
                      </a:r>
                    </a:p>
                  </a:txBody>
                  <a:tcPr marL="144000" marR="144000" marT="144000" marB="144000">
                    <a:solidFill>
                      <a:schemeClr val="tx2">
                        <a:lumMod val="20000"/>
                        <a:lumOff val="80000"/>
                      </a:schemeClr>
                    </a:solidFill>
                  </a:tcPr>
                </a:tc>
                <a:extLst>
                  <a:ext uri="{0D108BD9-81ED-4DB2-BD59-A6C34878D82A}">
                    <a16:rowId xmlns:a16="http://schemas.microsoft.com/office/drawing/2014/main" val="1881408627"/>
                  </a:ext>
                </a:extLst>
              </a:tr>
            </a:tbl>
          </a:graphicData>
        </a:graphic>
      </p:graphicFrame>
    </p:spTree>
    <p:extLst>
      <p:ext uri="{BB962C8B-B14F-4D97-AF65-F5344CB8AC3E}">
        <p14:creationId xmlns:p14="http://schemas.microsoft.com/office/powerpoint/2010/main" val="17365961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5A117-C711-4728-A831-9C534EF46A31}"/>
              </a:ext>
            </a:extLst>
          </p:cNvPr>
          <p:cNvSpPr>
            <a:spLocks noGrp="1"/>
          </p:cNvSpPr>
          <p:nvPr>
            <p:ph type="title"/>
          </p:nvPr>
        </p:nvSpPr>
        <p:spPr>
          <a:xfrm>
            <a:off x="385397" y="952970"/>
            <a:ext cx="8373207" cy="775597"/>
          </a:xfrm>
        </p:spPr>
        <p:txBody>
          <a:bodyPr/>
          <a:lstStyle/>
          <a:p>
            <a:r>
              <a:rPr lang="en-GB" dirty="0"/>
              <a:t>“Information and consultation rights at company level”</a:t>
            </a:r>
          </a:p>
        </p:txBody>
      </p:sp>
      <p:sp>
        <p:nvSpPr>
          <p:cNvPr id="3" name="Content Placeholder 2">
            <a:extLst>
              <a:ext uri="{FF2B5EF4-FFF2-40B4-BE49-F238E27FC236}">
                <a16:creationId xmlns:a16="http://schemas.microsoft.com/office/drawing/2014/main" id="{CD908740-A824-4E29-AB3D-AE41FFE410C4}"/>
              </a:ext>
            </a:extLst>
          </p:cNvPr>
          <p:cNvSpPr>
            <a:spLocks noGrp="1"/>
          </p:cNvSpPr>
          <p:nvPr>
            <p:ph idx="1"/>
          </p:nvPr>
        </p:nvSpPr>
        <p:spPr>
          <a:xfrm>
            <a:off x="251520" y="1963866"/>
            <a:ext cx="8640959" cy="4596130"/>
          </a:xfrm>
        </p:spPr>
        <p:txBody>
          <a:bodyPr/>
          <a:lstStyle/>
          <a:p>
            <a:pPr marL="285750" indent="-285750">
              <a:buFont typeface="Arial" panose="020B0604020202020204" pitchFamily="34" charset="0"/>
              <a:buChar char="•"/>
            </a:pPr>
            <a:r>
              <a:rPr lang="en-GB" sz="1800" dirty="0"/>
              <a:t>This is a “non-regression” issue</a:t>
            </a:r>
          </a:p>
          <a:p>
            <a:pPr marL="285750" indent="-285750">
              <a:buFont typeface="Arial" panose="020B0604020202020204" pitchFamily="34" charset="0"/>
              <a:buChar char="•"/>
            </a:pPr>
            <a:r>
              <a:rPr lang="en-GB" sz="1800" dirty="0"/>
              <a:t>But what does it mean in practice for EWCs and for other forms of information and consultation?</a:t>
            </a:r>
          </a:p>
          <a:p>
            <a:pPr marL="285750" indent="-285750">
              <a:buFont typeface="Arial" panose="020B0604020202020204" pitchFamily="34" charset="0"/>
              <a:buChar char="•"/>
            </a:pPr>
            <a:r>
              <a:rPr lang="en-GB" sz="1800" dirty="0"/>
              <a:t>Does it mean that EWCs can continue to be based in the UK?</a:t>
            </a:r>
          </a:p>
          <a:p>
            <a:pPr marL="285750" indent="-285750">
              <a:buFont typeface="Arial" panose="020B0604020202020204" pitchFamily="34" charset="0"/>
              <a:buChar char="•"/>
            </a:pPr>
            <a:r>
              <a:rPr lang="en-GB" sz="1800" dirty="0"/>
              <a:t>Does it mean that UK workers have a continuing right to have representatives on EWC?</a:t>
            </a:r>
          </a:p>
          <a:p>
            <a:pPr marL="285750" indent="-285750">
              <a:buFont typeface="Arial" panose="020B0604020202020204" pitchFamily="34" charset="0"/>
              <a:buChar char="•"/>
            </a:pPr>
            <a:r>
              <a:rPr lang="en-GB" sz="1800" dirty="0"/>
              <a:t>Does it mean, as Unite the Union is asserting, that there have to be “UK EWCs” in parallel with “EU EWCs”? </a:t>
            </a:r>
          </a:p>
          <a:p>
            <a:pPr marL="285750" indent="-285750">
              <a:buFont typeface="Arial" panose="020B0604020202020204" pitchFamily="34" charset="0"/>
              <a:buChar char="•"/>
            </a:pPr>
            <a:r>
              <a:rPr lang="en-GB" sz="1800" dirty="0"/>
              <a:t>What does “Information and consultation rights at company level” mean?</a:t>
            </a:r>
          </a:p>
          <a:p>
            <a:pPr marL="285750" indent="-285750">
              <a:buFont typeface="Arial" panose="020B0604020202020204" pitchFamily="34" charset="0"/>
              <a:buChar char="•"/>
            </a:pPr>
            <a:r>
              <a:rPr lang="en-GB" sz="1800" b="1" dirty="0"/>
              <a:t>We are of the opinion that this relates exclusively to company level and not sectorial or national level bargaining arrangement</a:t>
            </a:r>
          </a:p>
          <a:p>
            <a:pPr marL="285750" indent="-285750">
              <a:buFont typeface="Arial" panose="020B0604020202020204" pitchFamily="34" charset="0"/>
              <a:buChar char="•"/>
            </a:pPr>
            <a:r>
              <a:rPr lang="en-GB" sz="1800" dirty="0"/>
              <a:t>We believe that this refers to the 2002 Information and Consultation Directive, information and consultation about collective redundancies and the transfer of undertakings, and health and safety consultation</a:t>
            </a:r>
          </a:p>
        </p:txBody>
      </p:sp>
    </p:spTree>
    <p:extLst>
      <p:ext uri="{BB962C8B-B14F-4D97-AF65-F5344CB8AC3E}">
        <p14:creationId xmlns:p14="http://schemas.microsoft.com/office/powerpoint/2010/main" val="1711262736"/>
      </p:ext>
    </p:extLst>
  </p:cSld>
  <p:clrMapOvr>
    <a:masterClrMapping/>
  </p:clrMapOvr>
  <p:transition>
    <p:wipe dir="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F3C2C-97B7-4F68-A2E2-B1F438E28762}"/>
              </a:ext>
            </a:extLst>
          </p:cNvPr>
          <p:cNvSpPr>
            <a:spLocks noGrp="1"/>
          </p:cNvSpPr>
          <p:nvPr>
            <p:ph type="title"/>
          </p:nvPr>
        </p:nvSpPr>
        <p:spPr/>
        <p:txBody>
          <a:bodyPr/>
          <a:lstStyle/>
          <a:p>
            <a:r>
              <a:rPr lang="en-GB" dirty="0"/>
              <a:t>EWCs 1</a:t>
            </a:r>
          </a:p>
        </p:txBody>
      </p:sp>
      <p:sp>
        <p:nvSpPr>
          <p:cNvPr id="3" name="Content Placeholder 2">
            <a:extLst>
              <a:ext uri="{FF2B5EF4-FFF2-40B4-BE49-F238E27FC236}">
                <a16:creationId xmlns:a16="http://schemas.microsoft.com/office/drawing/2014/main" id="{2D91D0B1-FF4A-412E-917A-419E23C09698}"/>
              </a:ext>
            </a:extLst>
          </p:cNvPr>
          <p:cNvSpPr>
            <a:spLocks noGrp="1"/>
          </p:cNvSpPr>
          <p:nvPr>
            <p:ph idx="1"/>
          </p:nvPr>
        </p:nvSpPr>
        <p:spPr>
          <a:xfrm>
            <a:off x="385397" y="1963866"/>
            <a:ext cx="8373207" cy="1825174"/>
          </a:xfrm>
        </p:spPr>
        <p:txBody>
          <a:bodyPr>
            <a:noAutofit/>
          </a:bodyPr>
          <a:lstStyle/>
          <a:p>
            <a:r>
              <a:rPr lang="en-GB" dirty="0"/>
              <a:t>It is our belief that:</a:t>
            </a:r>
          </a:p>
          <a:p>
            <a:pPr lvl="1"/>
            <a:r>
              <a:rPr lang="en-GB" b="1" dirty="0"/>
              <a:t>EU EWCs cannot now be legally based in the UK</a:t>
            </a:r>
          </a:p>
          <a:p>
            <a:pPr lvl="1"/>
            <a:r>
              <a:rPr lang="en-GB" b="1" dirty="0"/>
              <a:t>UK employees no longer have a legal right to EU EWC representation</a:t>
            </a:r>
          </a:p>
          <a:p>
            <a:pPr lvl="1"/>
            <a:r>
              <a:rPr lang="en-GB" b="1" dirty="0"/>
              <a:t>The provisions in the TCA on the provision of services by UK based “independent professionals” make it unclear/problematic that UK nationals can continue to act as EU EWC experts</a:t>
            </a:r>
          </a:p>
          <a:p>
            <a:r>
              <a:rPr lang="en-GB" dirty="0"/>
              <a:t>EU EWCs are EU-wide bodies, subject to EU law and the jurisdiction of the CJEU.</a:t>
            </a:r>
          </a:p>
          <a:p>
            <a:r>
              <a:rPr lang="en-GB" dirty="0"/>
              <a:t>Opting-out of EU law and the jurisdiction of the CJEU was one of the reddest of red lines for the UK government</a:t>
            </a:r>
          </a:p>
          <a:p>
            <a:r>
              <a:rPr lang="en-GB" dirty="0"/>
              <a:t>How can an EU-wide body subject to EU law and the jurisdiction of the CJEU be located in a country that has opted out of both?</a:t>
            </a:r>
          </a:p>
        </p:txBody>
      </p:sp>
    </p:spTree>
    <p:extLst>
      <p:ext uri="{BB962C8B-B14F-4D97-AF65-F5344CB8AC3E}">
        <p14:creationId xmlns:p14="http://schemas.microsoft.com/office/powerpoint/2010/main" val="1042838380"/>
      </p:ext>
    </p:extLst>
  </p:cSld>
  <p:clrMapOvr>
    <a:masterClrMapping/>
  </p:clrMapOvr>
  <p:transition>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E38AC0-737E-4529-A79E-CF9813E98740}"/>
              </a:ext>
            </a:extLst>
          </p:cNvPr>
          <p:cNvSpPr>
            <a:spLocks noGrp="1"/>
          </p:cNvSpPr>
          <p:nvPr>
            <p:ph type="title"/>
          </p:nvPr>
        </p:nvSpPr>
        <p:spPr/>
        <p:txBody>
          <a:bodyPr/>
          <a:lstStyle/>
          <a:p>
            <a:r>
              <a:rPr lang="en-GB" dirty="0"/>
              <a:t>EWCs 2</a:t>
            </a:r>
          </a:p>
        </p:txBody>
      </p:sp>
      <p:sp>
        <p:nvSpPr>
          <p:cNvPr id="3" name="Content Placeholder 2">
            <a:extLst>
              <a:ext uri="{FF2B5EF4-FFF2-40B4-BE49-F238E27FC236}">
                <a16:creationId xmlns:a16="http://schemas.microsoft.com/office/drawing/2014/main" id="{542C7D9A-28F2-4767-A34A-46B814FEC727}"/>
              </a:ext>
            </a:extLst>
          </p:cNvPr>
          <p:cNvSpPr>
            <a:spLocks noGrp="1"/>
          </p:cNvSpPr>
          <p:nvPr>
            <p:ph idx="1"/>
          </p:nvPr>
        </p:nvSpPr>
        <p:spPr>
          <a:xfrm>
            <a:off x="179513" y="1988840"/>
            <a:ext cx="8579091" cy="1904533"/>
          </a:xfrm>
        </p:spPr>
        <p:txBody>
          <a:bodyPr>
            <a:noAutofit/>
          </a:bodyPr>
          <a:lstStyle/>
          <a:p>
            <a:pPr marL="285750" indent="-285750">
              <a:spcAft>
                <a:spcPts val="600"/>
              </a:spcAft>
              <a:buFont typeface="Arial" panose="020B0604020202020204" pitchFamily="34" charset="0"/>
              <a:buChar char="•"/>
            </a:pPr>
            <a:r>
              <a:rPr lang="en-GB" sz="1800" dirty="0"/>
              <a:t>The EWC Directive limits the legal right to EWC membership to EU/EEA citizens. UK citizens are no longer EU/EEA citizens. Therefore, there cannot be a legal right for UK employees to have representatives to sit on EU EWCs</a:t>
            </a:r>
          </a:p>
          <a:p>
            <a:pPr marL="285750" indent="-285750">
              <a:spcAft>
                <a:spcPts val="600"/>
              </a:spcAft>
              <a:buFont typeface="Arial" panose="020B0604020202020204" pitchFamily="34" charset="0"/>
              <a:buChar char="•"/>
            </a:pPr>
            <a:r>
              <a:rPr lang="en-GB" sz="1800" dirty="0"/>
              <a:t>Which is not to say that they cannot be invited as “guests” or “observers”, provided management and the EWC mutually agree to do so</a:t>
            </a:r>
          </a:p>
          <a:p>
            <a:pPr marL="285750" indent="-285750">
              <a:spcAft>
                <a:spcPts val="600"/>
              </a:spcAft>
              <a:buFont typeface="Arial" panose="020B0604020202020204" pitchFamily="34" charset="0"/>
              <a:buChar char="•"/>
            </a:pPr>
            <a:r>
              <a:rPr lang="en-GB" sz="1800" dirty="0"/>
              <a:t>UK “experts” are service providers. There is a detailed list of services that UK independent professionals can sell into the EU. “Employee relations advice” is not on that list which would seem to exclude UK experts to EWCs</a:t>
            </a:r>
          </a:p>
          <a:p>
            <a:pPr marL="285750" indent="-285750">
              <a:spcAft>
                <a:spcPts val="600"/>
              </a:spcAft>
              <a:buFont typeface="Arial" panose="020B0604020202020204" pitchFamily="34" charset="0"/>
              <a:buChar char="•"/>
            </a:pPr>
            <a:r>
              <a:rPr lang="en-GB" sz="1800" dirty="0"/>
              <a:t>In addition to the provisions of the TCA, there are also different national requirements on service providers in all 27 EU Member States that need to be taken into account</a:t>
            </a:r>
          </a:p>
          <a:p>
            <a:pPr marL="285750" indent="-285750">
              <a:spcAft>
                <a:spcPts val="600"/>
              </a:spcAft>
              <a:buFont typeface="Arial" panose="020B0604020202020204" pitchFamily="34" charset="0"/>
              <a:buChar char="•"/>
            </a:pPr>
            <a:r>
              <a:rPr lang="en-GB" sz="1800" dirty="0"/>
              <a:t>It will be some considerable time before there is clarification on this issue from both the EU and from national governments </a:t>
            </a:r>
          </a:p>
          <a:p>
            <a:pPr marL="285750" indent="-285750">
              <a:spcAft>
                <a:spcPts val="600"/>
              </a:spcAft>
              <a:buFont typeface="Arial" panose="020B0604020202020204" pitchFamily="34" charset="0"/>
              <a:buChar char="•"/>
            </a:pPr>
            <a:r>
              <a:rPr lang="en-GB" sz="1800" dirty="0"/>
              <a:t>Caution in using UK based experts is advised</a:t>
            </a:r>
          </a:p>
        </p:txBody>
      </p:sp>
    </p:spTree>
    <p:extLst>
      <p:ext uri="{BB962C8B-B14F-4D97-AF65-F5344CB8AC3E}">
        <p14:creationId xmlns:p14="http://schemas.microsoft.com/office/powerpoint/2010/main" val="4274283641"/>
      </p:ext>
    </p:extLst>
  </p:cSld>
  <p:clrMapOvr>
    <a:masterClrMapping/>
  </p:clrMapOvr>
  <p:transition>
    <p:wipe dir="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6F45D-B7AD-4F38-B20D-75BA1803B73D}"/>
              </a:ext>
            </a:extLst>
          </p:cNvPr>
          <p:cNvSpPr>
            <a:spLocks noGrp="1"/>
          </p:cNvSpPr>
          <p:nvPr>
            <p:ph type="title"/>
          </p:nvPr>
        </p:nvSpPr>
        <p:spPr/>
        <p:txBody>
          <a:bodyPr/>
          <a:lstStyle/>
          <a:p>
            <a:r>
              <a:rPr lang="en-GB" dirty="0"/>
              <a:t>What about “parallel UK EWCs”?</a:t>
            </a:r>
          </a:p>
        </p:txBody>
      </p:sp>
      <p:sp>
        <p:nvSpPr>
          <p:cNvPr id="3" name="Content Placeholder 2">
            <a:extLst>
              <a:ext uri="{FF2B5EF4-FFF2-40B4-BE49-F238E27FC236}">
                <a16:creationId xmlns:a16="http://schemas.microsoft.com/office/drawing/2014/main" id="{922FD500-A48A-46D4-9EE1-CFBF3E9834B5}"/>
              </a:ext>
            </a:extLst>
          </p:cNvPr>
          <p:cNvSpPr>
            <a:spLocks noGrp="1"/>
          </p:cNvSpPr>
          <p:nvPr>
            <p:ph idx="1"/>
          </p:nvPr>
        </p:nvSpPr>
        <p:spPr>
          <a:xfrm>
            <a:off x="286334" y="2060848"/>
            <a:ext cx="8640959" cy="4052391"/>
          </a:xfrm>
        </p:spPr>
        <p:txBody>
          <a:bodyPr/>
          <a:lstStyle/>
          <a:p>
            <a:pPr marL="285750" indent="-285750">
              <a:buFont typeface="Arial" panose="020B0604020202020204" pitchFamily="34" charset="0"/>
              <a:buChar char="•"/>
            </a:pPr>
            <a:r>
              <a:rPr lang="en-GB" sz="1400" dirty="0"/>
              <a:t>EWCs are the only legally mandated bodies for transnational information and consultation of employees in the world</a:t>
            </a:r>
          </a:p>
          <a:p>
            <a:pPr marL="285750" indent="-285750">
              <a:buFont typeface="Arial" panose="020B0604020202020204" pitchFamily="34" charset="0"/>
              <a:buChar char="•"/>
            </a:pPr>
            <a:r>
              <a:rPr lang="en-GB" sz="1400" dirty="0"/>
              <a:t>EU EWCs must have central management or a representative agent based in the EEA, i.e. not UK</a:t>
            </a:r>
          </a:p>
          <a:p>
            <a:pPr marL="285750" indent="-285750">
              <a:buFont typeface="Arial" panose="020B0604020202020204" pitchFamily="34" charset="0"/>
              <a:buChar char="•"/>
            </a:pPr>
            <a:r>
              <a:rPr lang="en-GB" sz="1400" dirty="0"/>
              <a:t>The creation of “UK EWCs” will result in parallel arrangements. How are such EWCs to be established? The creation of an SNB?</a:t>
            </a:r>
          </a:p>
          <a:p>
            <a:pPr marL="285750" indent="-285750">
              <a:buFont typeface="Arial" panose="020B0604020202020204" pitchFamily="34" charset="0"/>
              <a:buChar char="•"/>
            </a:pPr>
            <a:r>
              <a:rPr lang="en-GB" sz="1400" dirty="0"/>
              <a:t>The fundamental issue is extraterritoriality</a:t>
            </a:r>
          </a:p>
          <a:p>
            <a:pPr marL="555750" lvl="2" indent="-285750">
              <a:buClr>
                <a:schemeClr val="accent6">
                  <a:lumMod val="25000"/>
                </a:schemeClr>
              </a:buClr>
            </a:pPr>
            <a:r>
              <a:rPr lang="en-GB" sz="1400" b="1" dirty="0"/>
              <a:t>Can the UK require 27 EU countries plus 3 EEA countries to make arrangements for the election/selection of EWC representatives to sit on UK EWCs?</a:t>
            </a:r>
          </a:p>
          <a:p>
            <a:pPr marL="555750" lvl="2" indent="-285750">
              <a:buClr>
                <a:schemeClr val="accent6">
                  <a:lumMod val="25000"/>
                </a:schemeClr>
              </a:buClr>
            </a:pPr>
            <a:r>
              <a:rPr lang="en-GB" sz="1400" b="1" dirty="0"/>
              <a:t>UK cannot force 27 EU countries plus 3 EEA countries to legislate for the protection of their nationals sitting on UK EWCs in the same way that they have protections sitting on EU EWCs </a:t>
            </a:r>
          </a:p>
          <a:p>
            <a:pPr marL="285750" indent="-285750">
              <a:buFont typeface="Arial" panose="020B0604020202020204" pitchFamily="34" charset="0"/>
              <a:buChar char="•"/>
            </a:pPr>
            <a:r>
              <a:rPr lang="en-GB" sz="1400" dirty="0"/>
              <a:t>What does “Information and consultation rights at company level” mean?</a:t>
            </a:r>
          </a:p>
          <a:p>
            <a:pPr marL="555750" lvl="2" indent="-285750">
              <a:buClr>
                <a:schemeClr val="accent6">
                  <a:lumMod val="25000"/>
                </a:schemeClr>
              </a:buClr>
              <a:buFont typeface="Arial" panose="020B0604020202020204" pitchFamily="34" charset="0"/>
              <a:buChar char="•"/>
            </a:pPr>
            <a:r>
              <a:rPr lang="en-GB" sz="1400" b="1" dirty="0"/>
              <a:t>We are of the opinion that this relates exclusively to company level and not sectorial or national level bargaining arrangement</a:t>
            </a:r>
          </a:p>
          <a:p>
            <a:pPr marL="555750" lvl="2" indent="-285750">
              <a:buClr>
                <a:schemeClr val="accent6">
                  <a:lumMod val="25000"/>
                </a:schemeClr>
              </a:buClr>
              <a:buFont typeface="Arial" panose="020B0604020202020204" pitchFamily="34" charset="0"/>
              <a:buChar char="•"/>
            </a:pPr>
            <a:r>
              <a:rPr lang="en-GB" sz="1400" b="1" dirty="0"/>
              <a:t>Article 11(2) of the EWC Directive also requires adequate judicial procedures to be available to enable the obligations deriving from the EWC Directive to be enforced</a:t>
            </a:r>
          </a:p>
        </p:txBody>
      </p:sp>
    </p:spTree>
    <p:extLst>
      <p:ext uri="{BB962C8B-B14F-4D97-AF65-F5344CB8AC3E}">
        <p14:creationId xmlns:p14="http://schemas.microsoft.com/office/powerpoint/2010/main" val="3874103234"/>
      </p:ext>
    </p:extLst>
  </p:cSld>
  <p:clrMapOvr>
    <a:masterClrMapping/>
  </p:clrMapOvr>
  <p:transition>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81C1A4-93C9-4C32-A057-5FABDDA17780}"/>
              </a:ext>
            </a:extLst>
          </p:cNvPr>
          <p:cNvSpPr>
            <a:spLocks noGrp="1"/>
          </p:cNvSpPr>
          <p:nvPr>
            <p:ph type="title"/>
          </p:nvPr>
        </p:nvSpPr>
        <p:spPr/>
        <p:txBody>
          <a:bodyPr/>
          <a:lstStyle/>
          <a:p>
            <a:r>
              <a:rPr lang="en-GB" dirty="0"/>
              <a:t>Finally…</a:t>
            </a:r>
          </a:p>
        </p:txBody>
      </p:sp>
      <p:sp>
        <p:nvSpPr>
          <p:cNvPr id="3" name="Content Placeholder 2">
            <a:extLst>
              <a:ext uri="{FF2B5EF4-FFF2-40B4-BE49-F238E27FC236}">
                <a16:creationId xmlns:a16="http://schemas.microsoft.com/office/drawing/2014/main" id="{633DB97F-582F-4A21-A358-130B75DC1806}"/>
              </a:ext>
            </a:extLst>
          </p:cNvPr>
          <p:cNvSpPr>
            <a:spLocks noGrp="1"/>
          </p:cNvSpPr>
          <p:nvPr>
            <p:ph idx="1"/>
          </p:nvPr>
        </p:nvSpPr>
        <p:spPr>
          <a:xfrm>
            <a:off x="385397" y="1963866"/>
            <a:ext cx="8373207" cy="2872581"/>
          </a:xfrm>
        </p:spPr>
        <p:txBody>
          <a:bodyPr/>
          <a:lstStyle/>
          <a:p>
            <a:r>
              <a:rPr lang="en-GB" sz="2000" dirty="0"/>
              <a:t>As we have already said… The 1,260 paged TCA is riddled with small print, ambiguities and complexities that are all open to more than one interpretation</a:t>
            </a:r>
          </a:p>
          <a:p>
            <a:r>
              <a:rPr lang="en-GB" sz="2000" dirty="0"/>
              <a:t>Brexit – the departure of the UK from the EU – will never be over</a:t>
            </a:r>
          </a:p>
          <a:p>
            <a:r>
              <a:rPr lang="en-GB" sz="2000" dirty="0"/>
              <a:t>We are just at the end of the beginning</a:t>
            </a:r>
          </a:p>
          <a:p>
            <a:r>
              <a:rPr lang="en-GB" sz="2000" dirty="0"/>
              <a:t>The UK will be negotiating with the EU until the end of time</a:t>
            </a:r>
          </a:p>
          <a:p>
            <a:r>
              <a:rPr lang="en-GB" sz="2000" dirty="0"/>
              <a:t>Brexit has made all our lives more complicated and will continue to do so for a very long time to come</a:t>
            </a:r>
          </a:p>
        </p:txBody>
      </p:sp>
    </p:spTree>
    <p:extLst>
      <p:ext uri="{BB962C8B-B14F-4D97-AF65-F5344CB8AC3E}">
        <p14:creationId xmlns:p14="http://schemas.microsoft.com/office/powerpoint/2010/main" val="3182208287"/>
      </p:ext>
    </p:extLst>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ECA6570-805D-460A-845F-14D29F83D401}"/>
              </a:ext>
            </a:extLst>
          </p:cNvPr>
          <p:cNvSpPr>
            <a:spLocks noGrp="1"/>
          </p:cNvSpPr>
          <p:nvPr>
            <p:ph type="title"/>
          </p:nvPr>
        </p:nvSpPr>
        <p:spPr/>
        <p:txBody>
          <a:bodyPr/>
          <a:lstStyle/>
          <a:p>
            <a:r>
              <a:rPr lang="en-GB" dirty="0"/>
              <a:t>The Trade and Cooperation Agreement</a:t>
            </a:r>
          </a:p>
        </p:txBody>
      </p:sp>
      <p:sp>
        <p:nvSpPr>
          <p:cNvPr id="5" name="Content Placeholder 4">
            <a:extLst>
              <a:ext uri="{FF2B5EF4-FFF2-40B4-BE49-F238E27FC236}">
                <a16:creationId xmlns:a16="http://schemas.microsoft.com/office/drawing/2014/main" id="{508E9762-E0AA-4ADE-8E32-5B98F4BEE82E}"/>
              </a:ext>
            </a:extLst>
          </p:cNvPr>
          <p:cNvSpPr>
            <a:spLocks noGrp="1"/>
          </p:cNvSpPr>
          <p:nvPr>
            <p:ph idx="1"/>
          </p:nvPr>
        </p:nvSpPr>
        <p:spPr/>
        <p:txBody>
          <a:bodyPr>
            <a:noAutofit/>
          </a:bodyPr>
          <a:lstStyle/>
          <a:p>
            <a:pPr marL="342900" indent="-342900">
              <a:buFont typeface="Arial" panose="020B0604020202020204" pitchFamily="34" charset="0"/>
              <a:buChar char="•"/>
            </a:pPr>
            <a:r>
              <a:rPr lang="en-GB" sz="2000" dirty="0"/>
              <a:t>The Trade and Cooperation Agreement (TCA) between the EU and the UK was eventually agreed just before Christmas, 2020. </a:t>
            </a:r>
          </a:p>
          <a:p>
            <a:pPr marL="342900" indent="-342900">
              <a:buFont typeface="Arial" panose="020B0604020202020204" pitchFamily="34" charset="0"/>
              <a:buChar char="•"/>
            </a:pPr>
            <a:r>
              <a:rPr lang="en-GB" sz="2000" dirty="0"/>
              <a:t>It has already been fully approved by the UK Parliament and provisionally approved by the EU. It still needs it be ratified by the EU Parliament </a:t>
            </a:r>
          </a:p>
          <a:p>
            <a:pPr marL="342900" indent="-342900">
              <a:buFont typeface="Arial" panose="020B0604020202020204" pitchFamily="34" charset="0"/>
              <a:buChar char="•"/>
            </a:pPr>
            <a:r>
              <a:rPr lang="en-GB" sz="2000" dirty="0"/>
              <a:t>It entered into force at midnight, Brussels time, on Dec 31, 2020</a:t>
            </a:r>
          </a:p>
          <a:p>
            <a:pPr marL="342900" indent="-342900">
              <a:buFont typeface="Arial" panose="020B0604020202020204" pitchFamily="34" charset="0"/>
              <a:buChar char="•"/>
            </a:pPr>
            <a:r>
              <a:rPr lang="en-GB" sz="2000" dirty="0"/>
              <a:t>The agreement runs to over 1,260 pages </a:t>
            </a:r>
          </a:p>
          <a:p>
            <a:pPr marL="342900" indent="-342900">
              <a:buFont typeface="Arial" panose="020B0604020202020204" pitchFamily="34" charset="0"/>
              <a:buChar char="•"/>
            </a:pPr>
            <a:r>
              <a:rPr lang="en-GB" sz="2000" dirty="0"/>
              <a:t>It focuses almost exclusively on trade in food and manufactured goods. It has little to say about services</a:t>
            </a:r>
          </a:p>
          <a:p>
            <a:pPr marL="342900" indent="-342900">
              <a:buFont typeface="Arial" panose="020B0604020202020204" pitchFamily="34" charset="0"/>
              <a:buChar char="•"/>
            </a:pPr>
            <a:r>
              <a:rPr lang="en-GB" sz="2000" dirty="0"/>
              <a:t>The TCA is exclusively between the EU and the UK. It does not give rise to individual rights (Francovich v Italy (1991))</a:t>
            </a:r>
          </a:p>
        </p:txBody>
      </p:sp>
    </p:spTree>
    <p:extLst>
      <p:ext uri="{BB962C8B-B14F-4D97-AF65-F5344CB8AC3E}">
        <p14:creationId xmlns:p14="http://schemas.microsoft.com/office/powerpoint/2010/main" val="2579704512"/>
      </p:ext>
    </p:extLst>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4EFD0-8F69-4D14-A7E9-2E70218605F1}"/>
              </a:ext>
            </a:extLst>
          </p:cNvPr>
          <p:cNvSpPr>
            <a:spLocks noGrp="1"/>
          </p:cNvSpPr>
          <p:nvPr>
            <p:ph type="title"/>
          </p:nvPr>
        </p:nvSpPr>
        <p:spPr/>
        <p:txBody>
          <a:bodyPr/>
          <a:lstStyle/>
          <a:p>
            <a:r>
              <a:rPr lang="en-GB" dirty="0"/>
              <a:t>Key Issues</a:t>
            </a:r>
          </a:p>
        </p:txBody>
      </p:sp>
      <p:sp>
        <p:nvSpPr>
          <p:cNvPr id="3" name="Content Placeholder 2">
            <a:extLst>
              <a:ext uri="{FF2B5EF4-FFF2-40B4-BE49-F238E27FC236}">
                <a16:creationId xmlns:a16="http://schemas.microsoft.com/office/drawing/2014/main" id="{47EAEBE3-BB10-435F-B16B-BD28BC9581C5}"/>
              </a:ext>
            </a:extLst>
          </p:cNvPr>
          <p:cNvSpPr>
            <a:spLocks noGrp="1"/>
          </p:cNvSpPr>
          <p:nvPr>
            <p:ph idx="1"/>
          </p:nvPr>
        </p:nvSpPr>
        <p:spPr>
          <a:xfrm>
            <a:off x="385397" y="1963866"/>
            <a:ext cx="8373207" cy="2769989"/>
          </a:xfrm>
        </p:spPr>
        <p:txBody>
          <a:bodyPr/>
          <a:lstStyle/>
          <a:p>
            <a:pPr marL="285750" indent="-285750">
              <a:buFont typeface="Arial" panose="020B0604020202020204" pitchFamily="34" charset="0"/>
              <a:buChar char="•"/>
            </a:pPr>
            <a:r>
              <a:rPr lang="en-GB" sz="2000" dirty="0"/>
              <a:t>The “level playing field” to ensure fair competition between the EU and the UK</a:t>
            </a:r>
          </a:p>
          <a:p>
            <a:pPr marL="285750" indent="-285750">
              <a:buFont typeface="Arial" panose="020B0604020202020204" pitchFamily="34" charset="0"/>
              <a:buChar char="•"/>
            </a:pPr>
            <a:r>
              <a:rPr lang="en-GB" sz="2000" dirty="0"/>
              <a:t>“Information and consultation rights at company level”, and possible European Works Councils issues</a:t>
            </a:r>
          </a:p>
          <a:p>
            <a:pPr marL="285750" indent="-285750">
              <a:buFont typeface="Arial" panose="020B0604020202020204" pitchFamily="34" charset="0"/>
              <a:buChar char="•"/>
            </a:pPr>
            <a:r>
              <a:rPr lang="en-GB" sz="2000" dirty="0"/>
              <a:t>The ending of Freedom of Movement and the impact on labour mobility between the EU and the UK, including short-term business assignments and trips</a:t>
            </a:r>
          </a:p>
          <a:p>
            <a:pPr marL="285750" indent="-285750">
              <a:buFont typeface="Arial" panose="020B0604020202020204" pitchFamily="34" charset="0"/>
              <a:buChar char="•"/>
            </a:pPr>
            <a:r>
              <a:rPr lang="en-GB" sz="2000" dirty="0"/>
              <a:t>Data Protection</a:t>
            </a:r>
          </a:p>
        </p:txBody>
      </p:sp>
    </p:spTree>
    <p:extLst>
      <p:ext uri="{BB962C8B-B14F-4D97-AF65-F5344CB8AC3E}">
        <p14:creationId xmlns:p14="http://schemas.microsoft.com/office/powerpoint/2010/main" val="719296665"/>
      </p:ext>
    </p:extLst>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D5BB2-22B0-4523-89ED-85A2436463E6}"/>
              </a:ext>
            </a:extLst>
          </p:cNvPr>
          <p:cNvSpPr>
            <a:spLocks noGrp="1"/>
          </p:cNvSpPr>
          <p:nvPr>
            <p:ph type="title"/>
          </p:nvPr>
        </p:nvSpPr>
        <p:spPr/>
        <p:txBody>
          <a:bodyPr/>
          <a:lstStyle/>
          <a:p>
            <a:r>
              <a:rPr lang="en-GB" dirty="0"/>
              <a:t>A  Word of Warning</a:t>
            </a:r>
          </a:p>
        </p:txBody>
      </p:sp>
      <p:sp>
        <p:nvSpPr>
          <p:cNvPr id="3" name="Content Placeholder 2">
            <a:extLst>
              <a:ext uri="{FF2B5EF4-FFF2-40B4-BE49-F238E27FC236}">
                <a16:creationId xmlns:a16="http://schemas.microsoft.com/office/drawing/2014/main" id="{9B3ED1D5-4CB0-4D28-9117-721EDBB34B39}"/>
              </a:ext>
            </a:extLst>
          </p:cNvPr>
          <p:cNvSpPr>
            <a:spLocks noGrp="1"/>
          </p:cNvSpPr>
          <p:nvPr>
            <p:ph idx="1"/>
          </p:nvPr>
        </p:nvSpPr>
        <p:spPr/>
        <p:txBody>
          <a:bodyPr>
            <a:noAutofit/>
          </a:bodyPr>
          <a:lstStyle/>
          <a:p>
            <a:r>
              <a:rPr lang="en-GB" sz="2000" dirty="0"/>
              <a:t>The 1,260 pages of TCA was negotiated in haste, in less than a year</a:t>
            </a:r>
          </a:p>
          <a:p>
            <a:pPr marL="285750" indent="-285750">
              <a:buFont typeface="Arial" panose="020B0604020202020204" pitchFamily="34" charset="0"/>
              <a:buChar char="•"/>
            </a:pPr>
            <a:r>
              <a:rPr lang="en-GB" sz="2000" dirty="0"/>
              <a:t>As any labour relations negotiator knows, agreements negotiated at haste are generally riddled with ambiguities, with clauses open to multiple interpretations </a:t>
            </a:r>
          </a:p>
          <a:p>
            <a:pPr marL="285750" indent="-285750">
              <a:buFont typeface="Arial" panose="020B0604020202020204" pitchFamily="34" charset="0"/>
              <a:buChar char="•"/>
            </a:pPr>
            <a:r>
              <a:rPr lang="en-GB" sz="2000" dirty="0"/>
              <a:t>The realities of what has been agreed often do not become apparent for some considerable time, generally with unintended consequences</a:t>
            </a:r>
          </a:p>
          <a:p>
            <a:pPr marL="285750" indent="-285750">
              <a:buFont typeface="Arial" panose="020B0604020202020204" pitchFamily="34" charset="0"/>
              <a:buChar char="•"/>
            </a:pPr>
            <a:r>
              <a:rPr lang="en-GB" sz="2000" dirty="0"/>
              <a:t>Just two weeks in, we are already seeing UK companies beginning to realise just what the small print may mean – very significant new barriers to trade</a:t>
            </a:r>
          </a:p>
          <a:p>
            <a:pPr marL="285750" indent="-285750">
              <a:buFont typeface="Arial" panose="020B0604020202020204" pitchFamily="34" charset="0"/>
              <a:buChar char="•"/>
            </a:pPr>
            <a:r>
              <a:rPr lang="en-GB" sz="2000" dirty="0"/>
              <a:t>And, in the words of the song, “we have only just begun”!</a:t>
            </a:r>
          </a:p>
        </p:txBody>
      </p:sp>
    </p:spTree>
    <p:extLst>
      <p:ext uri="{BB962C8B-B14F-4D97-AF65-F5344CB8AC3E}">
        <p14:creationId xmlns:p14="http://schemas.microsoft.com/office/powerpoint/2010/main" val="1376006958"/>
      </p:ext>
    </p:extLst>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D03FE-2907-4EC7-AB8E-5D104EFD9BD4}"/>
              </a:ext>
            </a:extLst>
          </p:cNvPr>
          <p:cNvSpPr>
            <a:spLocks noGrp="1"/>
          </p:cNvSpPr>
          <p:nvPr>
            <p:ph type="title"/>
          </p:nvPr>
        </p:nvSpPr>
        <p:spPr/>
        <p:txBody>
          <a:bodyPr/>
          <a:lstStyle/>
          <a:p>
            <a:r>
              <a:rPr lang="en-GB" dirty="0"/>
              <a:t>The Level Playing Field</a:t>
            </a:r>
          </a:p>
        </p:txBody>
      </p:sp>
      <p:sp>
        <p:nvSpPr>
          <p:cNvPr id="3" name="Content Placeholder 2">
            <a:extLst>
              <a:ext uri="{FF2B5EF4-FFF2-40B4-BE49-F238E27FC236}">
                <a16:creationId xmlns:a16="http://schemas.microsoft.com/office/drawing/2014/main" id="{36FBC718-DCAA-4288-8215-57DBD1B0F01C}"/>
              </a:ext>
            </a:extLst>
          </p:cNvPr>
          <p:cNvSpPr>
            <a:spLocks noGrp="1"/>
          </p:cNvSpPr>
          <p:nvPr>
            <p:ph idx="1"/>
          </p:nvPr>
        </p:nvSpPr>
        <p:spPr/>
        <p:txBody>
          <a:bodyPr>
            <a:normAutofit fontScale="25000" lnSpcReduction="20000"/>
          </a:bodyPr>
          <a:lstStyle/>
          <a:p>
            <a:pPr marL="214313" indent="-214313">
              <a:buClr>
                <a:schemeClr val="accent6">
                  <a:lumMod val="25000"/>
                </a:schemeClr>
              </a:buClr>
              <a:buFont typeface="Arial" panose="020B0604020202020204" pitchFamily="34" charset="0"/>
              <a:buChar char="•"/>
            </a:pPr>
            <a:r>
              <a:rPr lang="en-GB" sz="8000" dirty="0"/>
              <a:t>Part Two, Title XI (“level playing field”), chapter six (“labour and social standards”) is where it’s at.  Only four articles taking up barely a single page of A4.  (Note also chapter 8, article 8.3 – commitment to ILO standards)</a:t>
            </a:r>
          </a:p>
          <a:p>
            <a:pPr marL="214313" indent="-214313">
              <a:buClr>
                <a:schemeClr val="accent6">
                  <a:lumMod val="25000"/>
                </a:schemeClr>
              </a:buClr>
              <a:buFont typeface="Arial" panose="020B0604020202020204" pitchFamily="34" charset="0"/>
              <a:buChar char="•"/>
            </a:pPr>
            <a:r>
              <a:rPr lang="en-GB" sz="8000" dirty="0"/>
              <a:t>Concept of “labour and social levels of protection” – comprising </a:t>
            </a:r>
          </a:p>
          <a:p>
            <a:pPr marL="557213" lvl="1" indent="-214313">
              <a:buClr>
                <a:schemeClr val="tx2"/>
              </a:buClr>
            </a:pPr>
            <a:r>
              <a:rPr lang="en-GB" sz="8000" b="1" dirty="0"/>
              <a:t>(i) fundamental rights at work, </a:t>
            </a:r>
          </a:p>
          <a:p>
            <a:pPr marL="557213" lvl="1" indent="-214313">
              <a:buClr>
                <a:schemeClr val="tx2"/>
              </a:buClr>
            </a:pPr>
            <a:r>
              <a:rPr lang="en-GB" sz="8000" b="1" dirty="0"/>
              <a:t>(ii) occupational health and safety standards, </a:t>
            </a:r>
          </a:p>
          <a:p>
            <a:pPr marL="557213" lvl="1" indent="-214313">
              <a:buClr>
                <a:schemeClr val="tx2"/>
              </a:buClr>
            </a:pPr>
            <a:r>
              <a:rPr lang="en-GB" sz="8000" b="1" dirty="0"/>
              <a:t>(iii) fair working conditions and employment standards, </a:t>
            </a:r>
          </a:p>
          <a:p>
            <a:pPr marL="557213" lvl="1" indent="-214313">
              <a:buClr>
                <a:schemeClr val="tx2"/>
              </a:buClr>
            </a:pPr>
            <a:r>
              <a:rPr lang="en-GB" sz="8000" b="1" dirty="0"/>
              <a:t>(iv) information and consultation rights at company level, and </a:t>
            </a:r>
          </a:p>
          <a:p>
            <a:pPr marL="557213" lvl="1" indent="-214313">
              <a:buClr>
                <a:schemeClr val="tx2"/>
              </a:buClr>
            </a:pPr>
            <a:r>
              <a:rPr lang="en-GB" sz="8000" b="1" dirty="0"/>
              <a:t>(v) restructuring of undertakings.  </a:t>
            </a:r>
          </a:p>
          <a:p>
            <a:pPr marL="214313" indent="-214313">
              <a:buClr>
                <a:schemeClr val="accent6">
                  <a:lumMod val="25000"/>
                </a:schemeClr>
              </a:buClr>
              <a:buFont typeface="Arial" panose="020B0604020202020204" pitchFamily="34" charset="0"/>
              <a:buChar char="•"/>
            </a:pPr>
            <a:r>
              <a:rPr lang="en-GB" sz="8000" dirty="0"/>
              <a:t>Expressly stated that each party has the freedom to make its own laws in these areas.  But there should be no weakening of standards in force at the end of the transition period “in a manner affecting trade or investment between the parties” (including with regard to effective enforcement).</a:t>
            </a:r>
          </a:p>
          <a:p>
            <a:endParaRPr lang="en-GB" dirty="0"/>
          </a:p>
        </p:txBody>
      </p:sp>
    </p:spTree>
    <p:extLst>
      <p:ext uri="{BB962C8B-B14F-4D97-AF65-F5344CB8AC3E}">
        <p14:creationId xmlns:p14="http://schemas.microsoft.com/office/powerpoint/2010/main" val="3385047470"/>
      </p:ext>
    </p:extLst>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C9719-DE05-4E30-BC78-CF58958B641A}"/>
              </a:ext>
            </a:extLst>
          </p:cNvPr>
          <p:cNvSpPr>
            <a:spLocks noGrp="1"/>
          </p:cNvSpPr>
          <p:nvPr>
            <p:ph type="title"/>
          </p:nvPr>
        </p:nvSpPr>
        <p:spPr/>
        <p:txBody>
          <a:bodyPr/>
          <a:lstStyle/>
          <a:p>
            <a:r>
              <a:rPr lang="en-GB" dirty="0"/>
              <a:t>Disputes</a:t>
            </a:r>
          </a:p>
        </p:txBody>
      </p:sp>
      <p:sp>
        <p:nvSpPr>
          <p:cNvPr id="3" name="Content Placeholder 2">
            <a:extLst>
              <a:ext uri="{FF2B5EF4-FFF2-40B4-BE49-F238E27FC236}">
                <a16:creationId xmlns:a16="http://schemas.microsoft.com/office/drawing/2014/main" id="{A0067462-9126-4227-8D8E-D7B5D68E703F}"/>
              </a:ext>
            </a:extLst>
          </p:cNvPr>
          <p:cNvSpPr>
            <a:spLocks noGrp="1"/>
          </p:cNvSpPr>
          <p:nvPr>
            <p:ph idx="1"/>
          </p:nvPr>
        </p:nvSpPr>
        <p:spPr>
          <a:xfrm>
            <a:off x="385397" y="1963866"/>
            <a:ext cx="8373207" cy="3539430"/>
          </a:xfrm>
        </p:spPr>
        <p:txBody>
          <a:bodyPr/>
          <a:lstStyle/>
          <a:p>
            <a:pPr marL="342900" indent="-342900">
              <a:spcBef>
                <a:spcPts val="600"/>
              </a:spcBef>
              <a:spcAft>
                <a:spcPts val="600"/>
              </a:spcAft>
              <a:buFont typeface="Arial" panose="020B0604020202020204" pitchFamily="34" charset="0"/>
              <a:buChar char="•"/>
            </a:pPr>
            <a:r>
              <a:rPr lang="en-GB" sz="2000" dirty="0"/>
              <a:t>How exactly do you decide if a change in labour or employment law has a been done “in a manner affecting trade or investment between the parties”?</a:t>
            </a:r>
          </a:p>
          <a:p>
            <a:pPr marL="342900" indent="-342900">
              <a:spcBef>
                <a:spcPts val="600"/>
              </a:spcBef>
              <a:spcAft>
                <a:spcPts val="600"/>
              </a:spcAft>
              <a:buFont typeface="Arial" panose="020B0604020202020204" pitchFamily="34" charset="0"/>
              <a:buChar char="•"/>
            </a:pPr>
            <a:r>
              <a:rPr lang="en-GB" sz="2000" dirty="0"/>
              <a:t>What are the metrics? Who decides?</a:t>
            </a:r>
          </a:p>
          <a:p>
            <a:pPr marL="342900" indent="-342900">
              <a:spcBef>
                <a:spcPts val="600"/>
              </a:spcBef>
              <a:spcAft>
                <a:spcPts val="600"/>
              </a:spcAft>
              <a:buFont typeface="Arial" panose="020B0604020202020204" pitchFamily="34" charset="0"/>
              <a:buChar char="•"/>
            </a:pPr>
            <a:r>
              <a:rPr lang="en-GB" sz="2000" dirty="0"/>
              <a:t>There is a procedure when matters of concern arise:</a:t>
            </a:r>
          </a:p>
          <a:p>
            <a:pPr marL="342900" lvl="1" indent="-342900">
              <a:spcBef>
                <a:spcPts val="600"/>
              </a:spcBef>
              <a:spcAft>
                <a:spcPts val="600"/>
              </a:spcAft>
              <a:buFont typeface="Arial" panose="020B0604020202020204" pitchFamily="34" charset="0"/>
              <a:buChar char="•"/>
            </a:pPr>
            <a:r>
              <a:rPr lang="en-GB" sz="2000" b="1" dirty="0"/>
              <a:t>Discussion between the EU and the UK</a:t>
            </a:r>
          </a:p>
          <a:p>
            <a:pPr marL="342900" lvl="1" indent="-342900">
              <a:spcBef>
                <a:spcPts val="600"/>
              </a:spcBef>
              <a:spcAft>
                <a:spcPts val="600"/>
              </a:spcAft>
              <a:buFont typeface="Arial" panose="020B0604020202020204" pitchFamily="34" charset="0"/>
              <a:buChar char="•"/>
            </a:pPr>
            <a:r>
              <a:rPr lang="en-GB" sz="2000" b="1" dirty="0"/>
              <a:t>Reference to a panel of experts</a:t>
            </a:r>
          </a:p>
          <a:p>
            <a:pPr marL="342900" lvl="1" indent="-342900">
              <a:spcBef>
                <a:spcPts val="600"/>
              </a:spcBef>
              <a:spcAft>
                <a:spcPts val="600"/>
              </a:spcAft>
              <a:buFont typeface="Arial" panose="020B0604020202020204" pitchFamily="34" charset="0"/>
              <a:buChar char="•"/>
            </a:pPr>
            <a:r>
              <a:rPr lang="en-GB" sz="2000" b="1" dirty="0"/>
              <a:t>Following the decision of the panel of experts, the “winning party” can decide to take “rebalancing measures”</a:t>
            </a:r>
          </a:p>
        </p:txBody>
      </p:sp>
    </p:spTree>
    <p:extLst>
      <p:ext uri="{BB962C8B-B14F-4D97-AF65-F5344CB8AC3E}">
        <p14:creationId xmlns:p14="http://schemas.microsoft.com/office/powerpoint/2010/main" val="2906169056"/>
      </p:ext>
    </p:extLst>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613FD-785F-4C2C-9C11-D6B3807316DA}"/>
              </a:ext>
            </a:extLst>
          </p:cNvPr>
          <p:cNvSpPr>
            <a:spLocks noGrp="1"/>
          </p:cNvSpPr>
          <p:nvPr>
            <p:ph type="title"/>
          </p:nvPr>
        </p:nvSpPr>
        <p:spPr/>
        <p:txBody>
          <a:bodyPr/>
          <a:lstStyle/>
          <a:p>
            <a:r>
              <a:rPr lang="en-GB" dirty="0"/>
              <a:t>Ending Freedom of Movement</a:t>
            </a:r>
          </a:p>
        </p:txBody>
      </p:sp>
      <p:sp>
        <p:nvSpPr>
          <p:cNvPr id="3" name="Content Placeholder 2">
            <a:extLst>
              <a:ext uri="{FF2B5EF4-FFF2-40B4-BE49-F238E27FC236}">
                <a16:creationId xmlns:a16="http://schemas.microsoft.com/office/drawing/2014/main" id="{1CD7159D-680E-4BB8-9A45-83AD5CDFFBE9}"/>
              </a:ext>
            </a:extLst>
          </p:cNvPr>
          <p:cNvSpPr>
            <a:spLocks noGrp="1"/>
          </p:cNvSpPr>
          <p:nvPr>
            <p:ph idx="1"/>
          </p:nvPr>
        </p:nvSpPr>
        <p:spPr>
          <a:xfrm>
            <a:off x="385397" y="1963866"/>
            <a:ext cx="8373207" cy="3941164"/>
          </a:xfrm>
        </p:spPr>
        <p:txBody>
          <a:bodyPr>
            <a:noAutofit/>
          </a:bodyPr>
          <a:lstStyle/>
          <a:p>
            <a:pPr marL="342900" indent="-342900">
              <a:buFont typeface="Arial" panose="020B0604020202020204" pitchFamily="34" charset="0"/>
              <a:buChar char="•"/>
            </a:pPr>
            <a:r>
              <a:rPr lang="en-GB" sz="2000" dirty="0"/>
              <a:t>The ending of FOM means that EU citizens no longer have an automatic right to move to the UK for work nor can UK citizens move to the EU</a:t>
            </a:r>
          </a:p>
          <a:p>
            <a:pPr marL="342900" indent="-342900">
              <a:buFont typeface="Arial" panose="020B0604020202020204" pitchFamily="34" charset="0"/>
              <a:buChar char="•"/>
            </a:pPr>
            <a:r>
              <a:rPr lang="en-GB" sz="2000" dirty="0"/>
              <a:t>The UK has introduced a point system and to obtain a visa applicants must meet a range of criteria</a:t>
            </a:r>
          </a:p>
          <a:p>
            <a:pPr marL="342900" indent="-342900">
              <a:buFont typeface="Arial" panose="020B0604020202020204" pitchFamily="34" charset="0"/>
              <a:buChar char="•"/>
            </a:pPr>
            <a:r>
              <a:rPr lang="en-GB" sz="2000" dirty="0"/>
              <a:t>The is no common EU system and each of the 27 Member States have their own visa requirements for “third country” nationals </a:t>
            </a:r>
          </a:p>
          <a:p>
            <a:pPr marL="342900" indent="-342900">
              <a:buFont typeface="Arial" panose="020B0604020202020204" pitchFamily="34" charset="0"/>
              <a:buChar char="•"/>
            </a:pPr>
            <a:r>
              <a:rPr lang="en-GB" sz="2000" dirty="0"/>
              <a:t>Business visitors can travel visa-free between the UK and the EU but the TCA imposes limitations on what can be done on business trips, including intra-company trips. The maximum time limit is 90 days in any 180 days</a:t>
            </a:r>
          </a:p>
        </p:txBody>
      </p:sp>
    </p:spTree>
    <p:extLst>
      <p:ext uri="{BB962C8B-B14F-4D97-AF65-F5344CB8AC3E}">
        <p14:creationId xmlns:p14="http://schemas.microsoft.com/office/powerpoint/2010/main" val="3448047774"/>
      </p:ext>
    </p:extLst>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00138"/>
            <a:ext cx="7886700" cy="650081"/>
          </a:xfrm>
        </p:spPr>
        <p:txBody>
          <a:bodyPr anchor="t">
            <a:normAutofit/>
          </a:bodyPr>
          <a:lstStyle/>
          <a:p>
            <a:r>
              <a:rPr lang="en-GB" b="1" dirty="0"/>
              <a:t>TCA – Other Points</a:t>
            </a:r>
          </a:p>
        </p:txBody>
      </p:sp>
      <p:sp>
        <p:nvSpPr>
          <p:cNvPr id="8" name="Text Placeholder 2">
            <a:extLst>
              <a:ext uri="{FF2B5EF4-FFF2-40B4-BE49-F238E27FC236}">
                <a16:creationId xmlns:a16="http://schemas.microsoft.com/office/drawing/2014/main" id="{23421AE9-40D6-4F0B-92A4-965C090033B3}"/>
              </a:ext>
            </a:extLst>
          </p:cNvPr>
          <p:cNvSpPr>
            <a:spLocks noGrp="1"/>
          </p:cNvSpPr>
          <p:nvPr>
            <p:ph idx="1"/>
          </p:nvPr>
        </p:nvSpPr>
        <p:spPr>
          <a:xfrm>
            <a:off x="467544" y="1878806"/>
            <a:ext cx="8208912" cy="4718546"/>
          </a:xfrm>
        </p:spPr>
        <p:txBody>
          <a:bodyPr>
            <a:normAutofit fontScale="92500" lnSpcReduction="20000"/>
          </a:bodyPr>
          <a:lstStyle/>
          <a:p>
            <a:pPr marL="342900" indent="-342900">
              <a:lnSpc>
                <a:spcPct val="110000"/>
              </a:lnSpc>
              <a:spcBef>
                <a:spcPts val="600"/>
              </a:spcBef>
              <a:spcAft>
                <a:spcPts val="1200"/>
              </a:spcAft>
              <a:buClr>
                <a:schemeClr val="accent6">
                  <a:lumMod val="25000"/>
                </a:schemeClr>
              </a:buClr>
              <a:buFont typeface="Arial" panose="020B0604020202020204" pitchFamily="34" charset="0"/>
              <a:buChar char="•"/>
            </a:pPr>
            <a:r>
              <a:rPr lang="en-GB" sz="2200" dirty="0"/>
              <a:t>There is provision on continued social security coordination – though what it will mean in practice for detached workers won’t be entirely clear until 1 February.  In the meantime, keep applying for A1 or E101</a:t>
            </a:r>
          </a:p>
          <a:p>
            <a:pPr marL="342900" indent="-342900">
              <a:lnSpc>
                <a:spcPct val="110000"/>
              </a:lnSpc>
              <a:spcBef>
                <a:spcPts val="600"/>
              </a:spcBef>
              <a:spcAft>
                <a:spcPts val="1200"/>
              </a:spcAft>
              <a:buClr>
                <a:schemeClr val="accent6">
                  <a:lumMod val="25000"/>
                </a:schemeClr>
              </a:buClr>
              <a:buFont typeface="Arial" panose="020B0604020202020204" pitchFamily="34" charset="0"/>
              <a:buChar char="•"/>
            </a:pPr>
            <a:r>
              <a:rPr lang="en-GB" sz="2200" dirty="0"/>
              <a:t>Data Privacy: A “short-term” adequacy decision has been granted to the UK for a period of 4 months (which can be extended to 6 months) from 1 January 2021 to allow the European Commission more time to make its formal Adequacy Assessment under Article 45 GDPR. This means that, for now, data can flow freely between the EU and the UK</a:t>
            </a:r>
          </a:p>
          <a:p>
            <a:pPr marL="342900" indent="-342900">
              <a:lnSpc>
                <a:spcPct val="110000"/>
              </a:lnSpc>
              <a:spcBef>
                <a:spcPts val="600"/>
              </a:spcBef>
              <a:spcAft>
                <a:spcPts val="1200"/>
              </a:spcAft>
              <a:buClr>
                <a:schemeClr val="accent6">
                  <a:lumMod val="25000"/>
                </a:schemeClr>
              </a:buClr>
              <a:buFont typeface="Arial" panose="020B0604020202020204" pitchFamily="34" charset="0"/>
              <a:buChar char="•"/>
            </a:pPr>
            <a:r>
              <a:rPr lang="en-GB" sz="2200" dirty="0"/>
              <a:t>But data transfers between the EU and “third countries” is apolitically fraught issue, as the Schrems II CJEU decision shows, so there can be no long-term guarantee that an adequacy decision will be forthcoming </a:t>
            </a:r>
            <a:endParaRPr lang="en-GB" sz="2200" b="0" dirty="0"/>
          </a:p>
          <a:p>
            <a:pPr marL="285750" indent="-285750">
              <a:buClr>
                <a:schemeClr val="tx2"/>
              </a:buClr>
              <a:buFont typeface="Arial" panose="020B0604020202020204" pitchFamily="34" charset="0"/>
              <a:buChar char="•"/>
            </a:pPr>
            <a:endParaRPr lang="en-GB" b="0" dirty="0"/>
          </a:p>
          <a:p>
            <a:pPr marL="285750" indent="-285750">
              <a:buClr>
                <a:schemeClr val="tx2"/>
              </a:buClr>
              <a:buFont typeface="Arial" panose="020B0604020202020204" pitchFamily="34" charset="0"/>
              <a:buChar char="•"/>
            </a:pPr>
            <a:endParaRPr lang="en-GB" b="0" dirty="0"/>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541974820"/>
      </p:ext>
    </p:extLst>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picture containing text, sign&#10;&#10;Description automatically generated">
            <a:extLst>
              <a:ext uri="{FF2B5EF4-FFF2-40B4-BE49-F238E27FC236}">
                <a16:creationId xmlns:a16="http://schemas.microsoft.com/office/drawing/2014/main" id="{F677C45A-7592-430E-A900-0BA917F7CF71}"/>
              </a:ext>
            </a:extLst>
          </p:cNvPr>
          <p:cNvPicPr>
            <a:picLocks noChangeAspect="1"/>
          </p:cNvPicPr>
          <p:nvPr/>
        </p:nvPicPr>
        <p:blipFill rotWithShape="1">
          <a:blip r:embed="rId2">
            <a:extLst>
              <a:ext uri="{837473B0-CC2E-450A-ABE3-18F120FF3D39}">
                <a1611:picAttrSrcUrl xmlns:a1611="http://schemas.microsoft.com/office/drawing/2016/11/main" r:id="rId3"/>
              </a:ext>
            </a:extLst>
          </a:blip>
          <a:srcRect l="1664"/>
          <a:stretch/>
        </p:blipFill>
        <p:spPr>
          <a:xfrm>
            <a:off x="482600" y="1128250"/>
            <a:ext cx="3641693" cy="5143493"/>
          </a:xfrm>
          <a:custGeom>
            <a:avLst/>
            <a:gdLst/>
            <a:ahLst/>
            <a:cxnLst/>
            <a:rect l="l" t="t" r="r" b="b"/>
            <a:pathLst>
              <a:path w="4636517" h="6858000">
                <a:moveTo>
                  <a:pt x="0" y="0"/>
                </a:moveTo>
                <a:lnTo>
                  <a:pt x="4636517" y="0"/>
                </a:lnTo>
                <a:lnTo>
                  <a:pt x="4636517" y="6858000"/>
                </a:lnTo>
                <a:lnTo>
                  <a:pt x="0" y="6858000"/>
                </a:lnTo>
                <a:close/>
              </a:path>
            </a:pathLst>
          </a:custGeom>
        </p:spPr>
      </p:pic>
      <p:sp>
        <p:nvSpPr>
          <p:cNvPr id="2" name="Title 1">
            <a:extLst>
              <a:ext uri="{FF2B5EF4-FFF2-40B4-BE49-F238E27FC236}">
                <a16:creationId xmlns:a16="http://schemas.microsoft.com/office/drawing/2014/main" id="{F17B043D-CA84-4CD2-8FC2-87650BD9D2CB}"/>
              </a:ext>
            </a:extLst>
          </p:cNvPr>
          <p:cNvSpPr>
            <a:spLocks noGrp="1"/>
          </p:cNvSpPr>
          <p:nvPr>
            <p:ph type="title"/>
          </p:nvPr>
        </p:nvSpPr>
        <p:spPr>
          <a:xfrm>
            <a:off x="4370286" y="1163241"/>
            <a:ext cx="4291113" cy="994172"/>
          </a:xfrm>
        </p:spPr>
        <p:txBody>
          <a:bodyPr>
            <a:normAutofit/>
          </a:bodyPr>
          <a:lstStyle/>
          <a:p>
            <a:r>
              <a:rPr lang="en-GB" dirty="0"/>
              <a:t>Northern Ireland</a:t>
            </a:r>
          </a:p>
        </p:txBody>
      </p:sp>
      <p:sp>
        <p:nvSpPr>
          <p:cNvPr id="3" name="Content Placeholder 2">
            <a:extLst>
              <a:ext uri="{FF2B5EF4-FFF2-40B4-BE49-F238E27FC236}">
                <a16:creationId xmlns:a16="http://schemas.microsoft.com/office/drawing/2014/main" id="{60C14A5B-1D3F-440A-9B94-913B44475358}"/>
              </a:ext>
            </a:extLst>
          </p:cNvPr>
          <p:cNvSpPr>
            <a:spLocks noGrp="1"/>
          </p:cNvSpPr>
          <p:nvPr>
            <p:ph idx="1"/>
          </p:nvPr>
        </p:nvSpPr>
        <p:spPr>
          <a:xfrm>
            <a:off x="4572000" y="2258615"/>
            <a:ext cx="4089399" cy="3263504"/>
          </a:xfrm>
        </p:spPr>
        <p:txBody>
          <a:bodyPr>
            <a:normAutofit/>
          </a:bodyPr>
          <a:lstStyle/>
          <a:p>
            <a:r>
              <a:rPr lang="en-GB" sz="2000" dirty="0"/>
              <a:t>N Ireland now more starkly different from rest of UK due to obligation under Withdrawal Agreement to continue following Equal Treatment Directives and various other specific EU laws</a:t>
            </a:r>
          </a:p>
          <a:p>
            <a:endParaRPr lang="en-GB" dirty="0"/>
          </a:p>
        </p:txBody>
      </p:sp>
      <p:pic>
        <p:nvPicPr>
          <p:cNvPr id="6" name="Picture 5">
            <a:extLst>
              <a:ext uri="{FF2B5EF4-FFF2-40B4-BE49-F238E27FC236}">
                <a16:creationId xmlns:a16="http://schemas.microsoft.com/office/drawing/2014/main" id="{D1D9B0FB-6943-47EB-A05C-5744E17D00A5}"/>
              </a:ext>
            </a:extLst>
          </p:cNvPr>
          <p:cNvPicPr>
            <a:picLocks noChangeAspect="1"/>
          </p:cNvPicPr>
          <p:nvPr/>
        </p:nvPicPr>
        <p:blipFill>
          <a:blip r:embed="rId4"/>
          <a:stretch>
            <a:fillRect/>
          </a:stretch>
        </p:blipFill>
        <p:spPr>
          <a:xfrm>
            <a:off x="755576" y="4077072"/>
            <a:ext cx="646546" cy="430247"/>
          </a:xfrm>
          <a:prstGeom prst="rect">
            <a:avLst/>
          </a:prstGeom>
        </p:spPr>
      </p:pic>
    </p:spTree>
    <p:extLst>
      <p:ext uri="{BB962C8B-B14F-4D97-AF65-F5344CB8AC3E}">
        <p14:creationId xmlns:p14="http://schemas.microsoft.com/office/powerpoint/2010/main" val="3951745786"/>
      </p:ext>
    </p:extLst>
  </p:cSld>
  <p:clrMapOvr>
    <a:masterClrMapping/>
  </p:clrMapOvr>
  <p:transition>
    <p:wipe dir="r"/>
  </p:transition>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97"/>
</p:tagLst>
</file>

<file path=ppt/theme/theme1.xml><?xml version="1.0" encoding="utf-8"?>
<a:theme xmlns:a="http://schemas.openxmlformats.org/drawingml/2006/main" name="Investec 4x3 Template">
  <a:themeElements>
    <a:clrScheme name="Custom 7">
      <a:dk1>
        <a:srgbClr val="1D252D"/>
      </a:dk1>
      <a:lt1>
        <a:srgbClr val="FFFFFF"/>
      </a:lt1>
      <a:dk2>
        <a:srgbClr val="FF0000"/>
      </a:dk2>
      <a:lt2>
        <a:srgbClr val="4A4A49"/>
      </a:lt2>
      <a:accent1>
        <a:srgbClr val="929497"/>
      </a:accent1>
      <a:accent2>
        <a:srgbClr val="EDEDED"/>
      </a:accent2>
      <a:accent3>
        <a:srgbClr val="FFFFFF"/>
      </a:accent3>
      <a:accent4>
        <a:srgbClr val="929291"/>
      </a:accent4>
      <a:accent5>
        <a:srgbClr val="B6B6B5"/>
      </a:accent5>
      <a:accent6>
        <a:srgbClr val="DADADA"/>
      </a:accent6>
      <a:hlink>
        <a:srgbClr val="BDBEC0"/>
      </a:hlink>
      <a:folHlink>
        <a:srgbClr val="D5D5D5"/>
      </a:folHlink>
    </a:clrScheme>
    <a:fontScheme name="Lewis Silkin PP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Investec_Full template v3.pptx" id="{296B17CE-D50A-4617-960C-557784FA0F05}" vid="{572E794A-3B52-4396-9683-722D9436EFA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Admin" ma:contentTypeID="0x010100F9A77F4E0D574C8F99D317968D7EBC560900CE563E09BCF3054CAB5D9A38587A4590" ma:contentTypeVersion="1" ma:contentTypeDescription="Content Type used for storing Admin Content" ma:contentTypeScope="" ma:versionID="223b787814235f50268970da80a67eae">
  <xsd:schema xmlns:xsd="http://www.w3.org/2001/XMLSchema" xmlns:p="http://schemas.microsoft.com/office/2006/metadata/properties" xmlns:ns1="http://schemas.microsoft.com/sharepoint/v3" targetNamespace="http://schemas.microsoft.com/office/2006/metadata/properties" ma:root="true" ma:fieldsID="50701395d7310e72aac17e96fc76b3a3" ns1:_="">
    <xsd:import namespace="http://schemas.microsoft.com/sharepoint/v3"/>
    <xsd:element name="properties">
      <xsd:complexType>
        <xsd:sequence>
          <xsd:element name="documentManagement">
            <xsd:complexType>
              <xsd:all>
                <xsd:element ref="ns1:Doc_x0020_No" minOccurs="0"/>
                <xsd:element ref="ns1:DM_Descript" minOccurs="0"/>
                <xsd:element ref="ns1:DM_Author"/>
                <xsd:element ref="ns1:Document_x0020_Type"/>
                <xsd:element ref="ns1:Dept_x0020_Name"/>
                <xsd:element ref="ns1:Admin_x0020_Area"/>
                <xsd:element ref="ns1:Admin_x0020_Category"/>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Doc_x0020_No" ma:index="7" nillable="true" ma:displayName="Doc No" ma:internalName="Doc_x0020_No">
      <xsd:simpleType>
        <xsd:restriction base="dms:Number"/>
      </xsd:simpleType>
    </xsd:element>
    <xsd:element name="DM_Descript" ma:index="8" nillable="true" ma:displayName="Description" ma:internalName="DM_Descript">
      <xsd:simpleType>
        <xsd:restriction base="dms:Note">
          <xsd:maxLength value="255"/>
        </xsd:restriction>
      </xsd:simpleType>
    </xsd:element>
    <xsd:element name="DM_Author" ma:index="9" ma:displayName="Author" ma:list="UserInfo" ma:internalName="DM_Author">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cument_x0020_Type" ma:index="10" ma:displayName="Document Type" ma:internalName="Document_x0020_Type" ma:readOnly="false">
      <xsd:simpleType>
        <xsd:restriction base="dms:Unknown">
          <xsd:maxLength value="255"/>
        </xsd:restriction>
      </xsd:simpleType>
    </xsd:element>
    <xsd:element name="Dept_x0020_Name" ma:index="11" ma:displayName="Dept Name" ma:internalName="Dept_x0020_Name" ma:readOnly="false">
      <xsd:simpleType>
        <xsd:restriction base="dms:Unknown">
          <xsd:maxLength value="255"/>
        </xsd:restriction>
      </xsd:simpleType>
    </xsd:element>
    <xsd:element name="Admin_x0020_Area" ma:index="13" ma:displayName="Admin Area" ma:internalName="Admin_x0020_Area" ma:readOnly="false">
      <xsd:simpleType>
        <xsd:restriction base="dms:Unknown">
          <xsd:maxLength value="255"/>
        </xsd:restriction>
      </xsd:simpleType>
    </xsd:element>
    <xsd:element name="Admin_x0020_Category" ma:index="14" ma:displayName="Admin Category" ma:internalName="Admin_x0020_Category" ma:readOnly="false">
      <xsd:simpleType>
        <xsd:restriction base="dms:Unknown">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axOccurs="1" ma:index="12"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Admin_x0020_Area xmlns="http://schemas.microsoft.com/sharepoint/v3">EIR</Admin_x0020_Area>
    <Doc_x0020_No xmlns="http://schemas.microsoft.com/sharepoint/v3">4969979</Doc_x0020_No>
    <Admin_x0020_Category xmlns="http://schemas.microsoft.com/sharepoint/v3">Employment</Admin_x0020_Category>
    <DM_Descript xmlns="http://schemas.microsoft.com/sharepoint/v3" xsi:nil="true"/>
    <Dept_x0020_Name xmlns="http://schemas.microsoft.com/sharepoint/v3">Employment, Immigration and Reward</Dept_x0020_Name>
    <DM_Author xmlns="http://schemas.microsoft.com/sharepoint/v3">
      <UserInfo>
        <DisplayName>Vince Toman</DisplayName>
        <AccountId>273</AccountId>
        <AccountType/>
      </UserInfo>
    </DM_Author>
    <Document_x0020_Type xmlns="http://schemas.microsoft.com/sharepoint/v3">Powerpoint Presentation</Document_x0020_Type>
  </documentManagement>
</p:properties>
</file>

<file path=customXml/itemProps1.xml><?xml version="1.0" encoding="utf-8"?>
<ds:datastoreItem xmlns:ds="http://schemas.openxmlformats.org/officeDocument/2006/customXml" ds:itemID="{FB6A761C-57D0-4585-A8D5-BD5563892E42}">
  <ds:schemaRefs>
    <ds:schemaRef ds:uri="http://schemas.microsoft.com/sharepoint/v3/contenttype/forms"/>
  </ds:schemaRefs>
</ds:datastoreItem>
</file>

<file path=customXml/itemProps2.xml><?xml version="1.0" encoding="utf-8"?>
<ds:datastoreItem xmlns:ds="http://schemas.openxmlformats.org/officeDocument/2006/customXml" ds:itemID="{B47E8EBF-5E40-4C24-B412-02BB49CCFD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2A045000-2869-40D9-9500-331FFAC736DA}">
  <ds:schemaRefs>
    <ds:schemaRef ds:uri="http://schemas.microsoft.com/office/2006/metadata/properties"/>
    <ds:schemaRef ds:uri="http://schemas.microsoft.com/sharepoint/v3"/>
  </ds:schemaRefs>
</ds:datastoreItem>
</file>

<file path=docProps/app.xml><?xml version="1.0" encoding="utf-8"?>
<Properties xmlns="http://schemas.openxmlformats.org/officeDocument/2006/extended-properties" xmlns:vt="http://schemas.openxmlformats.org/officeDocument/2006/docPropsVTypes">
  <Template/>
  <TotalTime>0</TotalTime>
  <Words>2240</Words>
  <Application>Microsoft Office PowerPoint</Application>
  <PresentationFormat>On-screen Show (4:3)</PresentationFormat>
  <Paragraphs>140</Paragraphs>
  <Slides>19</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Wingdings</vt:lpstr>
      <vt:lpstr>Arial</vt:lpstr>
      <vt:lpstr>Investec 4x3 Template</vt:lpstr>
      <vt:lpstr> Brexit:-What next?</vt:lpstr>
      <vt:lpstr>The Trade and Cooperation Agreement</vt:lpstr>
      <vt:lpstr>Key Issues</vt:lpstr>
      <vt:lpstr>A  Word of Warning</vt:lpstr>
      <vt:lpstr>The Level Playing Field</vt:lpstr>
      <vt:lpstr>Disputes</vt:lpstr>
      <vt:lpstr>Ending Freedom of Movement</vt:lpstr>
      <vt:lpstr>TCA – Other Points</vt:lpstr>
      <vt:lpstr>Northern Ireland</vt:lpstr>
      <vt:lpstr>How UK employment law will work</vt:lpstr>
      <vt:lpstr>How UK employment law will work</vt:lpstr>
      <vt:lpstr>How UK employment law will work</vt:lpstr>
      <vt:lpstr>How UK employment law will work</vt:lpstr>
      <vt:lpstr>How UK employment law will work</vt:lpstr>
      <vt:lpstr>“Information and consultation rights at company level”</vt:lpstr>
      <vt:lpstr>EWCs 1</vt:lpstr>
      <vt:lpstr>EWCs 2</vt:lpstr>
      <vt:lpstr>What about “parallel UK EWCs”?</vt:lpstr>
      <vt:lpstr>Finally…</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slides for 5 June 2019</dc:title>
  <dc:subject>LG100037</dc:subject>
  <dc:creator/>
  <cp:keywords>Template</cp:keywords>
  <dc:description>Do not save over this - As soon as this template opens please save as a new document with a new filename.</dc:description>
  <cp:lastModifiedBy/>
  <cp:revision>1</cp:revision>
  <dcterms:created xsi:type="dcterms:W3CDTF">2016-03-11T09:12:50Z</dcterms:created>
  <dcterms:modified xsi:type="dcterms:W3CDTF">2021-01-11T16:07:08Z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By">
    <vt:lpwstr>273</vt:lpwstr>
  </property>
  <property fmtid="{D5CDD505-2E9C-101B-9397-08002B2CF9AE}" pid="3" name="Modified By">
    <vt:lpwstr>273</vt:lpwstr>
  </property>
  <property fmtid="{D5CDD505-2E9C-101B-9397-08002B2CF9AE}" pid="4" name="Admin Area">
    <vt:lpwstr>Marketing</vt:lpwstr>
  </property>
  <property fmtid="{D5CDD505-2E9C-101B-9397-08002B2CF9AE}" pid="5" name="Doc No">
    <vt:lpwstr>4452923</vt:lpwstr>
  </property>
  <property fmtid="{D5CDD505-2E9C-101B-9397-08002B2CF9AE}" pid="6" name="ContentTypeId">
    <vt:lpwstr>0x010100F9A77F4E0D574C8F99D317968D7EBC560900CE563E09BCF3054CAB5D9A38587A4590</vt:lpwstr>
  </property>
  <property fmtid="{D5CDD505-2E9C-101B-9397-08002B2CF9AE}" pid="7" name="Admin Category">
    <vt:lpwstr>Template</vt:lpwstr>
  </property>
  <property fmtid="{D5CDD505-2E9C-101B-9397-08002B2CF9AE}" pid="8" name="DM_Descript">
    <vt:lpwstr>Accurate as of 24.10.16 - do not overwrite. 
World of Work, WOW, EIR PowerPoint template</vt:lpwstr>
  </property>
  <property fmtid="{D5CDD505-2E9C-101B-9397-08002B2CF9AE}" pid="9" name="Dept Name">
    <vt:lpwstr>Marketing</vt:lpwstr>
  </property>
  <property fmtid="{D5CDD505-2E9C-101B-9397-08002B2CF9AE}" pid="10" name="DM_Author">
    <vt:lpwstr>1390</vt:lpwstr>
  </property>
  <property fmtid="{D5CDD505-2E9C-101B-9397-08002B2CF9AE}" pid="11" name="DocumentType">
    <vt:lpwstr>PowerpointPresentation</vt:lpwstr>
  </property>
  <property fmtid="{D5CDD505-2E9C-101B-9397-08002B2CF9AE}" pid="12" name="Category">
    <vt:lpwstr>EIR</vt:lpwstr>
  </property>
  <property fmtid="{D5CDD505-2E9C-101B-9397-08002B2CF9AE}" pid="13" name="DocNo">
    <vt:lpwstr>4969979-v0.3</vt:lpwstr>
  </property>
  <property fmtid="{D5CDD505-2E9C-101B-9397-08002B2CF9AE}" pid="14" name="CategorySub">
    <vt:lpwstr>/Employment/</vt:lpwstr>
  </property>
  <property fmtid="{D5CDD505-2E9C-101B-9397-08002B2CF9AE}" pid="15" name="DocumentProfile">
    <vt:lpwstr>4|POWERPOINT PRESENTATION|-8586429025447406742|4969979v1</vt:lpwstr>
  </property>
</Properties>
</file>